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23"/>
  </p:notesMasterIdLst>
  <p:handoutMasterIdLst>
    <p:handoutMasterId r:id="rId24"/>
  </p:handoutMasterIdLst>
  <p:sldIdLst>
    <p:sldId id="413" r:id="rId2"/>
    <p:sldId id="573" r:id="rId3"/>
    <p:sldId id="574" r:id="rId4"/>
    <p:sldId id="582" r:id="rId5"/>
    <p:sldId id="569" r:id="rId6"/>
    <p:sldId id="555" r:id="rId7"/>
    <p:sldId id="570" r:id="rId8"/>
    <p:sldId id="580" r:id="rId9"/>
    <p:sldId id="557" r:id="rId10"/>
    <p:sldId id="563" r:id="rId11"/>
    <p:sldId id="564" r:id="rId12"/>
    <p:sldId id="581" r:id="rId13"/>
    <p:sldId id="579" r:id="rId14"/>
    <p:sldId id="565" r:id="rId15"/>
    <p:sldId id="575" r:id="rId16"/>
    <p:sldId id="578" r:id="rId17"/>
    <p:sldId id="566" r:id="rId18"/>
    <p:sldId id="567" r:id="rId19"/>
    <p:sldId id="560" r:id="rId20"/>
    <p:sldId id="561" r:id="rId21"/>
    <p:sldId id="562" r:id="rId22"/>
  </p:sldIdLst>
  <p:sldSz cx="9144000" cy="6858000" type="screen4x3"/>
  <p:notesSz cx="6735763" cy="9866313"/>
  <p:defaultTextStyle>
    <a:defPPr>
      <a:defRPr lang="en-GB"/>
    </a:defPPr>
    <a:lvl1pPr algn="r" defTabSz="449263" rtl="0" eaLnBrk="0" fontAlgn="base" hangingPunct="0">
      <a:spcBef>
        <a:spcPts val="4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600" kern="1200">
        <a:solidFill>
          <a:schemeClr val="bg1"/>
        </a:solidFill>
        <a:latin typeface="Arial" pitchFamily="34" charset="0"/>
        <a:ea typeface="SimSun" pitchFamily="2" charset="-122"/>
        <a:cs typeface="+mn-cs"/>
      </a:defRPr>
    </a:lvl1pPr>
    <a:lvl2pPr marL="742950" indent="-285750" algn="r" defTabSz="449263" rtl="0" eaLnBrk="0" fontAlgn="base" hangingPunct="0">
      <a:spcBef>
        <a:spcPts val="4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600" kern="1200">
        <a:solidFill>
          <a:schemeClr val="bg1"/>
        </a:solidFill>
        <a:latin typeface="Arial" pitchFamily="34" charset="0"/>
        <a:ea typeface="SimSun" pitchFamily="2" charset="-122"/>
        <a:cs typeface="+mn-cs"/>
      </a:defRPr>
    </a:lvl2pPr>
    <a:lvl3pPr marL="1143000" indent="-228600" algn="r" defTabSz="449263" rtl="0" eaLnBrk="0" fontAlgn="base" hangingPunct="0">
      <a:spcBef>
        <a:spcPts val="4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600" kern="1200">
        <a:solidFill>
          <a:schemeClr val="bg1"/>
        </a:solidFill>
        <a:latin typeface="Arial" pitchFamily="34" charset="0"/>
        <a:ea typeface="SimSun" pitchFamily="2" charset="-122"/>
        <a:cs typeface="+mn-cs"/>
      </a:defRPr>
    </a:lvl3pPr>
    <a:lvl4pPr marL="1600200" indent="-228600" algn="r" defTabSz="449263" rtl="0" eaLnBrk="0" fontAlgn="base" hangingPunct="0">
      <a:spcBef>
        <a:spcPts val="4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600" kern="1200">
        <a:solidFill>
          <a:schemeClr val="bg1"/>
        </a:solidFill>
        <a:latin typeface="Arial" pitchFamily="34" charset="0"/>
        <a:ea typeface="SimSun" pitchFamily="2" charset="-122"/>
        <a:cs typeface="+mn-cs"/>
      </a:defRPr>
    </a:lvl4pPr>
    <a:lvl5pPr marL="2057400" indent="-228600" algn="r" defTabSz="449263" rtl="0" eaLnBrk="0" fontAlgn="base" hangingPunct="0">
      <a:spcBef>
        <a:spcPts val="4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600" kern="1200">
        <a:solidFill>
          <a:schemeClr val="bg1"/>
        </a:solidFill>
        <a:latin typeface="Arial" pitchFamily="34" charset="0"/>
        <a:ea typeface="SimSun" pitchFamily="2" charset="-122"/>
        <a:cs typeface="+mn-cs"/>
      </a:defRPr>
    </a:lvl5pPr>
    <a:lvl6pPr marL="2286000" algn="l" defTabSz="914400" rtl="0" eaLnBrk="1" latinLnBrk="0" hangingPunct="1">
      <a:defRPr sz="1600" kern="1200">
        <a:solidFill>
          <a:schemeClr val="bg1"/>
        </a:solidFill>
        <a:latin typeface="Arial" pitchFamily="34" charset="0"/>
        <a:ea typeface="SimSun" pitchFamily="2" charset="-122"/>
        <a:cs typeface="+mn-cs"/>
      </a:defRPr>
    </a:lvl6pPr>
    <a:lvl7pPr marL="2743200" algn="l" defTabSz="914400" rtl="0" eaLnBrk="1" latinLnBrk="0" hangingPunct="1">
      <a:defRPr sz="1600" kern="1200">
        <a:solidFill>
          <a:schemeClr val="bg1"/>
        </a:solidFill>
        <a:latin typeface="Arial" pitchFamily="34" charset="0"/>
        <a:ea typeface="SimSun" pitchFamily="2" charset="-122"/>
        <a:cs typeface="+mn-cs"/>
      </a:defRPr>
    </a:lvl7pPr>
    <a:lvl8pPr marL="3200400" algn="l" defTabSz="914400" rtl="0" eaLnBrk="1" latinLnBrk="0" hangingPunct="1">
      <a:defRPr sz="1600" kern="1200">
        <a:solidFill>
          <a:schemeClr val="bg1"/>
        </a:solidFill>
        <a:latin typeface="Arial" pitchFamily="34" charset="0"/>
        <a:ea typeface="SimSun" pitchFamily="2" charset="-122"/>
        <a:cs typeface="+mn-cs"/>
      </a:defRPr>
    </a:lvl8pPr>
    <a:lvl9pPr marL="3657600" algn="l" defTabSz="914400" rtl="0" eaLnBrk="1" latinLnBrk="0" hangingPunct="1">
      <a:defRPr sz="1600" kern="1200">
        <a:solidFill>
          <a:schemeClr val="bg1"/>
        </a:solidFill>
        <a:latin typeface="Arial" pitchFamily="34" charset="0"/>
        <a:ea typeface="SimSun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777">
          <p15:clr>
            <a:srgbClr val="A4A3A4"/>
          </p15:clr>
        </p15:guide>
        <p15:guide id="2" pos="2049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33"/>
    <a:srgbClr val="008000"/>
    <a:srgbClr val="0000CC"/>
    <a:srgbClr val="003399"/>
    <a:srgbClr val="6024A6"/>
    <a:srgbClr val="339966"/>
    <a:srgbClr val="660066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831" autoAdjust="0"/>
    <p:restoredTop sz="75218" autoAdjust="0"/>
  </p:normalViewPr>
  <p:slideViewPr>
    <p:cSldViewPr snapToGrid="0">
      <p:cViewPr varScale="1">
        <p:scale>
          <a:sx n="72" d="100"/>
          <a:sy n="72" d="100"/>
        </p:scale>
        <p:origin x="1434" y="54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64" d="100"/>
          <a:sy n="64" d="100"/>
        </p:scale>
        <p:origin x="-2952" y="-114"/>
      </p:cViewPr>
      <p:guideLst>
        <p:guide orient="horz" pos="2777"/>
        <p:guide pos="204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4763" y="0"/>
            <a:ext cx="2919412" cy="4937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0754" tIns="45377" rIns="90754" bIns="45377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143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1013"/>
            <a:ext cx="2919413" cy="49371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0754" tIns="45377" rIns="90754" bIns="45377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rgbClr val="000000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143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4763" y="9371013"/>
            <a:ext cx="2919412" cy="49371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0754" tIns="45377" rIns="90754" bIns="45377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fld id="{E8795E7B-CEF2-4E42-B210-AB75E81332D7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0754" tIns="45377" rIns="90754" bIns="45377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997034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AutoShape 1"/>
          <p:cNvSpPr>
            <a:spLocks noChangeArrowheads="1"/>
          </p:cNvSpPr>
          <p:nvPr/>
        </p:nvSpPr>
        <p:spPr bwMode="auto">
          <a:xfrm>
            <a:off x="0" y="0"/>
            <a:ext cx="6735763" cy="98663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wrap="none" lIns="90754" tIns="45377" rIns="90754" bIns="45377" anchor="ctr"/>
          <a:lstStyle/>
          <a:p>
            <a:pPr>
              <a:defRPr/>
            </a:pPr>
            <a:endParaRPr lang="es-ES" altLang="es-ES"/>
          </a:p>
        </p:txBody>
      </p:sp>
      <p:sp>
        <p:nvSpPr>
          <p:cNvPr id="73731" name="AutoShape 2"/>
          <p:cNvSpPr>
            <a:spLocks noChangeArrowheads="1"/>
          </p:cNvSpPr>
          <p:nvPr/>
        </p:nvSpPr>
        <p:spPr bwMode="auto">
          <a:xfrm>
            <a:off x="0" y="0"/>
            <a:ext cx="6735763" cy="9866313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wrap="none" lIns="90754" tIns="45377" rIns="90754" bIns="45377" anchor="ctr"/>
          <a:lstStyle/>
          <a:p>
            <a:pPr>
              <a:defRPr/>
            </a:pPr>
            <a:endParaRPr lang="es-ES" altLang="es-ES"/>
          </a:p>
        </p:txBody>
      </p:sp>
      <p:sp>
        <p:nvSpPr>
          <p:cNvPr id="73732" name="Text Box 3"/>
          <p:cNvSpPr txBox="1">
            <a:spLocks noChangeArrowheads="1"/>
          </p:cNvSpPr>
          <p:nvPr/>
        </p:nvSpPr>
        <p:spPr bwMode="auto">
          <a:xfrm>
            <a:off x="0" y="0"/>
            <a:ext cx="2917825" cy="492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754" tIns="45377" rIns="90754" bIns="45377" anchor="ctr"/>
          <a:lstStyle/>
          <a:p>
            <a:pPr>
              <a:defRPr/>
            </a:pPr>
            <a:endParaRPr lang="es-ES" altLang="es-ES"/>
          </a:p>
        </p:txBody>
      </p:sp>
      <p:sp>
        <p:nvSpPr>
          <p:cNvPr id="73733" name="Text Box 4"/>
          <p:cNvSpPr txBox="1">
            <a:spLocks noChangeArrowheads="1"/>
          </p:cNvSpPr>
          <p:nvPr/>
        </p:nvSpPr>
        <p:spPr bwMode="auto">
          <a:xfrm>
            <a:off x="3814763" y="0"/>
            <a:ext cx="2917825" cy="492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754" tIns="45377" rIns="90754" bIns="45377" anchor="ctr"/>
          <a:lstStyle/>
          <a:p>
            <a:pPr>
              <a:defRPr/>
            </a:pPr>
            <a:endParaRPr lang="es-ES" altLang="es-ES"/>
          </a:p>
        </p:txBody>
      </p:sp>
      <p:sp>
        <p:nvSpPr>
          <p:cNvPr id="73734" name="Rectangle 5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903288" y="739775"/>
            <a:ext cx="4926012" cy="36957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4" name="Rectangle 6"/>
          <p:cNvSpPr>
            <a:spLocks noGrp="1" noChangeArrowheads="1"/>
          </p:cNvSpPr>
          <p:nvPr>
            <p:ph type="body"/>
          </p:nvPr>
        </p:nvSpPr>
        <p:spPr bwMode="auto">
          <a:xfrm>
            <a:off x="673100" y="4684713"/>
            <a:ext cx="5386388" cy="44386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89292" tIns="46542" rIns="89292" bIns="46542" numCol="1" anchor="t" anchorCtr="0" compatLnSpc="1">
            <a:prstTxWarp prst="textNoShape">
              <a:avLst/>
            </a:prstTxWarp>
          </a:bodyPr>
          <a:lstStyle/>
          <a:p>
            <a:pPr lvl="0"/>
            <a:endParaRPr lang="es-ES" altLang="es-ES" noProof="0"/>
          </a:p>
        </p:txBody>
      </p:sp>
      <p:sp>
        <p:nvSpPr>
          <p:cNvPr id="73736" name="Text Box 7"/>
          <p:cNvSpPr txBox="1">
            <a:spLocks noChangeArrowheads="1"/>
          </p:cNvSpPr>
          <p:nvPr/>
        </p:nvSpPr>
        <p:spPr bwMode="auto">
          <a:xfrm>
            <a:off x="0" y="9371013"/>
            <a:ext cx="2917825" cy="492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754" tIns="45377" rIns="90754" bIns="45377" anchor="ctr"/>
          <a:lstStyle/>
          <a:p>
            <a:pPr>
              <a:defRPr/>
            </a:pPr>
            <a:endParaRPr lang="es-ES" altLang="es-ES"/>
          </a:p>
        </p:txBody>
      </p:sp>
      <p:sp>
        <p:nvSpPr>
          <p:cNvPr id="2056" name="Rectangle 8"/>
          <p:cNvSpPr>
            <a:spLocks noGrp="1" noChangeArrowheads="1"/>
          </p:cNvSpPr>
          <p:nvPr>
            <p:ph type="sldNum"/>
          </p:nvPr>
        </p:nvSpPr>
        <p:spPr bwMode="auto">
          <a:xfrm>
            <a:off x="3814763" y="9371013"/>
            <a:ext cx="2916237" cy="49053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89292" tIns="46542" rIns="89292" bIns="46542" numCol="1" anchor="b" anchorCtr="0" compatLnSpc="1">
            <a:prstTxWarp prst="textNoShape">
              <a:avLst/>
            </a:prstTxWarp>
          </a:bodyPr>
          <a:lstStyle>
            <a:lvl1pPr defTabSz="430138" eaLnBrk="1" hangingPunct="1">
              <a:spcBef>
                <a:spcPct val="0"/>
              </a:spcBef>
              <a:buClrTx/>
              <a:buSzPct val="75000"/>
              <a:buFontTx/>
              <a:buNone/>
              <a:tabLst>
                <a:tab pos="0" algn="l"/>
                <a:tab pos="428562" algn="l"/>
                <a:tab pos="858699" algn="l"/>
                <a:tab pos="1288836" algn="l"/>
                <a:tab pos="1718973" algn="l"/>
                <a:tab pos="2149110" algn="l"/>
                <a:tab pos="2579247" algn="l"/>
                <a:tab pos="3010960" algn="l"/>
                <a:tab pos="3441097" algn="l"/>
                <a:tab pos="3871234" algn="l"/>
                <a:tab pos="4301371" algn="l"/>
                <a:tab pos="4731509" algn="l"/>
                <a:tab pos="5161645" algn="l"/>
                <a:tab pos="5591783" algn="l"/>
                <a:tab pos="6021919" algn="l"/>
                <a:tab pos="6452057" algn="l"/>
                <a:tab pos="6882194" algn="l"/>
                <a:tab pos="7312331" algn="l"/>
                <a:tab pos="7742468" algn="l"/>
                <a:tab pos="8172605" algn="l"/>
                <a:tab pos="8602742" algn="l"/>
              </a:tabLst>
              <a:defRPr sz="12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</a:lstStyle>
          <a:p>
            <a:pPr>
              <a:defRPr/>
            </a:pPr>
            <a:fld id="{191CA9A0-30A4-4D54-B7E4-E733D23416AB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5533309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pPr defTabSz="428625">
              <a:tabLst>
                <a:tab pos="0" algn="l"/>
                <a:tab pos="427038" algn="l"/>
                <a:tab pos="857250" algn="l"/>
                <a:tab pos="1287463" algn="l"/>
                <a:tab pos="1717675" algn="l"/>
                <a:tab pos="2147888" algn="l"/>
                <a:tab pos="2578100" algn="l"/>
                <a:tab pos="3009900" algn="l"/>
                <a:tab pos="3440113" algn="l"/>
                <a:tab pos="3870325" algn="l"/>
                <a:tab pos="4300538" algn="l"/>
                <a:tab pos="4730750" algn="l"/>
                <a:tab pos="5160963" algn="l"/>
                <a:tab pos="5591175" algn="l"/>
                <a:tab pos="6021388" algn="l"/>
                <a:tab pos="6451600" algn="l"/>
                <a:tab pos="6881813" algn="l"/>
                <a:tab pos="7312025" algn="l"/>
                <a:tab pos="7742238" algn="l"/>
                <a:tab pos="8172450" algn="l"/>
                <a:tab pos="8602663" algn="l"/>
              </a:tabLst>
            </a:pPr>
            <a:fld id="{1013821C-AC00-413C-9FD1-FDA9F72C3451}" type="slidenum">
              <a:rPr lang="es-ES" altLang="es-ES" smtClean="0">
                <a:latin typeface="Arial" pitchFamily="34" charset="0"/>
              </a:rPr>
              <a:pPr defTabSz="428625">
                <a:tabLst>
                  <a:tab pos="0" algn="l"/>
                  <a:tab pos="427038" algn="l"/>
                  <a:tab pos="857250" algn="l"/>
                  <a:tab pos="1287463" algn="l"/>
                  <a:tab pos="1717675" algn="l"/>
                  <a:tab pos="2147888" algn="l"/>
                  <a:tab pos="2578100" algn="l"/>
                  <a:tab pos="3009900" algn="l"/>
                  <a:tab pos="3440113" algn="l"/>
                  <a:tab pos="3870325" algn="l"/>
                  <a:tab pos="4300538" algn="l"/>
                  <a:tab pos="4730750" algn="l"/>
                  <a:tab pos="5160963" algn="l"/>
                  <a:tab pos="5591175" algn="l"/>
                  <a:tab pos="6021388" algn="l"/>
                  <a:tab pos="6451600" algn="l"/>
                  <a:tab pos="6881813" algn="l"/>
                  <a:tab pos="7312025" algn="l"/>
                  <a:tab pos="7742238" algn="l"/>
                  <a:tab pos="8172450" algn="l"/>
                  <a:tab pos="8602663" algn="l"/>
                </a:tabLst>
              </a:pPr>
              <a:t>1</a:t>
            </a:fld>
            <a:endParaRPr lang="es-ES" altLang="es-ES">
              <a:latin typeface="Arial" pitchFamily="34" charset="0"/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75" y="739775"/>
            <a:ext cx="4927600" cy="3697288"/>
          </a:xfrm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3100" y="4686300"/>
            <a:ext cx="5387975" cy="4438650"/>
          </a:xfrm>
          <a:noFill/>
        </p:spPr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jpe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1 Grupo"/>
          <p:cNvGrpSpPr>
            <a:grpSpLocks/>
          </p:cNvGrpSpPr>
          <p:nvPr userDrawn="1"/>
        </p:nvGrpSpPr>
        <p:grpSpPr bwMode="auto">
          <a:xfrm>
            <a:off x="3335337" y="292101"/>
            <a:ext cx="5378451" cy="5376863"/>
            <a:chOff x="3335495" y="292608"/>
            <a:chExt cx="5378737" cy="5376672"/>
          </a:xfrm>
        </p:grpSpPr>
        <p:pic>
          <p:nvPicPr>
            <p:cNvPr id="3" name="12 Imagen"/>
            <p:cNvPicPr>
              <a:picLocks noChangeAspect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335495" y="292608"/>
              <a:ext cx="5378737" cy="537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" name="13 Rectángulo"/>
            <p:cNvSpPr>
              <a:spLocks noChangeArrowheads="1"/>
            </p:cNvSpPr>
            <p:nvPr userDrawn="1"/>
          </p:nvSpPr>
          <p:spPr bwMode="auto">
            <a:xfrm>
              <a:off x="7315569" y="4718401"/>
              <a:ext cx="1352622" cy="904843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 altLang="es-ES"/>
            </a:p>
          </p:txBody>
        </p:sp>
        <p:sp>
          <p:nvSpPr>
            <p:cNvPr id="5" name="14 Rectángulo"/>
            <p:cNvSpPr>
              <a:spLocks noChangeArrowheads="1"/>
            </p:cNvSpPr>
            <p:nvPr userDrawn="1"/>
          </p:nvSpPr>
          <p:spPr bwMode="auto">
            <a:xfrm>
              <a:off x="7186976" y="5312105"/>
              <a:ext cx="420709" cy="293678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 altLang="es-ES"/>
            </a:p>
          </p:txBody>
        </p:sp>
      </p:grpSp>
      <p:pic>
        <p:nvPicPr>
          <p:cNvPr id="6" name="Picture 2"/>
          <p:cNvPicPr>
            <a:picLocks noChangeAspect="1" noChangeArrowheads="1"/>
          </p:cNvPicPr>
          <p:nvPr userDrawn="1"/>
        </p:nvPicPr>
        <p:blipFill rotWithShape="1"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/>
          </a:blip>
          <a:srcRect l="3705" t="412" b="-1"/>
          <a:stretch/>
        </p:blipFill>
        <p:spPr bwMode="auto">
          <a:xfrm>
            <a:off x="0" y="1"/>
            <a:ext cx="4290979" cy="4512365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2139" y="5668963"/>
            <a:ext cx="115887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11 Imagen" descr="Logo SS CYL cmyk.jpg"/>
          <p:cNvPicPr>
            <a:picLocks noChangeAspect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31014" y="5838825"/>
            <a:ext cx="1836737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667328" y="272385"/>
            <a:ext cx="5243208" cy="477838"/>
          </a:xfrm>
        </p:spPr>
        <p:txBody>
          <a:bodyPr/>
          <a:lstStyle>
            <a:lvl1pPr algn="l">
              <a:defRPr i="0">
                <a:effectLst/>
                <a:latin typeface="Calibri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23744" y="1254868"/>
            <a:ext cx="8610600" cy="5145932"/>
          </a:xfrm>
        </p:spPr>
        <p:txBody>
          <a:bodyPr/>
          <a:lstStyle>
            <a:lvl1pPr>
              <a:defRPr sz="1800">
                <a:latin typeface="Calibri" pitchFamily="34" charset="0"/>
              </a:defRPr>
            </a:lvl1pPr>
            <a:lvl2pPr>
              <a:defRPr sz="1800">
                <a:latin typeface="Calibri" pitchFamily="34" charset="0"/>
              </a:defRPr>
            </a:lvl2pPr>
            <a:lvl3pPr>
              <a:defRPr sz="1800">
                <a:latin typeface="Calibri" pitchFamily="34" charset="0"/>
              </a:defRPr>
            </a:lvl3pPr>
            <a:lvl4pPr>
              <a:defRPr sz="1800">
                <a:latin typeface="Calibri" pitchFamily="34" charset="0"/>
              </a:defRPr>
            </a:lvl4pPr>
            <a:lvl5pPr>
              <a:defRPr sz="1800">
                <a:latin typeface="Calibri" pitchFamily="34" charset="0"/>
              </a:defRPr>
            </a:lvl5pPr>
          </a:lstStyle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4" name="Rectangle 1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4755CC-7276-4E58-A58B-B03847BBFB5B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1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F5A2E8-C7D8-4687-A8B6-A180C179EF94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" y="1828800"/>
            <a:ext cx="42291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381501" y="1828800"/>
            <a:ext cx="42291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85F767-01F6-4080-8571-84C4D03F3A85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A2E990-D2A4-45A6-8A5A-BB8D18D73171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1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DF09A3-AA12-4E1D-A9CD-3013017AC64D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7023E7-8814-4A23-B885-C66AF2ACD77D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7CA733-238B-41F1-BFA4-A9FA9D73C03F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05C690-0C6E-44DB-9169-CABAE70BBD4A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1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92D704-326E-44BD-B9BE-0C66BEBB86D7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58000" y="215901"/>
            <a:ext cx="2286000" cy="61849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0" y="215901"/>
            <a:ext cx="6705600" cy="61849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1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95B1B5-4F68-4199-902D-2C2FD8202410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11 Imagen" descr="Logo SS CYL cmyk.jpg"/>
          <p:cNvPicPr>
            <a:picLocks noChangeAspect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886575" y="6040439"/>
            <a:ext cx="1836739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/>
          <p:cNvPicPr>
            <a:picLocks noChangeAspect="1" noChangeArrowheads="1"/>
          </p:cNvPicPr>
          <p:nvPr userDrawn="1"/>
        </p:nvPicPr>
        <p:blipFill rotWithShape="1">
          <a:blip r:embed="rId14" cstate="print">
            <a:duotone>
              <a:schemeClr val="accent3">
                <a:shade val="45000"/>
                <a:satMod val="135000"/>
              </a:schemeClr>
              <a:prstClr val="white"/>
            </a:duotone>
            <a:extLst/>
          </a:blip>
          <a:srcRect l="3705" t="412" b="-1"/>
          <a:stretch/>
        </p:blipFill>
        <p:spPr bwMode="auto">
          <a:xfrm rot="5400000">
            <a:off x="7737017" y="-35383"/>
            <a:ext cx="1371600" cy="1442367"/>
          </a:xfrm>
          <a:prstGeom prst="rect">
            <a:avLst/>
          </a:prstGeom>
          <a:noFill/>
          <a:ln>
            <a:noFill/>
          </a:ln>
          <a:extLst/>
        </p:spPr>
      </p:pic>
      <p:sp>
        <p:nvSpPr>
          <p:cNvPr id="4813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3676651" y="273051"/>
            <a:ext cx="5283200" cy="4778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 dirty="0"/>
              <a:t>Haga clic para cambiar el estilo de título	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828800"/>
            <a:ext cx="8610600" cy="457200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los estilos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</a:p>
        </p:txBody>
      </p:sp>
      <p:sp>
        <p:nvSpPr>
          <p:cNvPr id="1030" name="Line 14"/>
          <p:cNvSpPr>
            <a:spLocks noChangeShapeType="1"/>
          </p:cNvSpPr>
          <p:nvPr userDrawn="1"/>
        </p:nvSpPr>
        <p:spPr bwMode="auto">
          <a:xfrm>
            <a:off x="3605213" y="273051"/>
            <a:ext cx="0" cy="622300"/>
          </a:xfrm>
          <a:prstGeom prst="line">
            <a:avLst/>
          </a:prstGeom>
          <a:noFill/>
          <a:ln w="9525">
            <a:solidFill>
              <a:srgbClr val="7030A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1031" name="Line 15"/>
          <p:cNvSpPr>
            <a:spLocks noChangeShapeType="1"/>
          </p:cNvSpPr>
          <p:nvPr userDrawn="1"/>
        </p:nvSpPr>
        <p:spPr bwMode="auto">
          <a:xfrm>
            <a:off x="3365500" y="749300"/>
            <a:ext cx="5613400" cy="9525"/>
          </a:xfrm>
          <a:prstGeom prst="line">
            <a:avLst/>
          </a:prstGeom>
          <a:noFill/>
          <a:ln w="9525">
            <a:solidFill>
              <a:srgbClr val="7030A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48143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40777" y="6608764"/>
            <a:ext cx="403225" cy="24923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buClrTx/>
              <a:buSzTx/>
              <a:buFontTx/>
              <a:buNone/>
              <a:defRPr sz="1000">
                <a:solidFill>
                  <a:schemeClr val="tx1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fld id="{0ECF1780-A601-462C-8BAD-986F3273BE7E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  <p:grpSp>
        <p:nvGrpSpPr>
          <p:cNvPr id="1033" name="3 Grupo"/>
          <p:cNvGrpSpPr>
            <a:grpSpLocks/>
          </p:cNvGrpSpPr>
          <p:nvPr userDrawn="1"/>
        </p:nvGrpSpPr>
        <p:grpSpPr bwMode="auto">
          <a:xfrm>
            <a:off x="427040" y="192089"/>
            <a:ext cx="987425" cy="987425"/>
            <a:chOff x="0" y="0"/>
            <a:chExt cx="1338526" cy="1335024"/>
          </a:xfrm>
        </p:grpSpPr>
        <p:pic>
          <p:nvPicPr>
            <p:cNvPr id="1035" name="1 Imagen"/>
            <p:cNvPicPr>
              <a:picLocks noChangeAspect="1"/>
            </p:cNvPicPr>
            <p:nvPr userDrawn="1"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0" y="0"/>
              <a:ext cx="1335537" cy="13350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36" name="2 Rectángulo"/>
            <p:cNvSpPr>
              <a:spLocks noChangeArrowheads="1"/>
            </p:cNvSpPr>
            <p:nvPr userDrawn="1"/>
          </p:nvSpPr>
          <p:spPr bwMode="auto">
            <a:xfrm>
              <a:off x="961930" y="1088194"/>
              <a:ext cx="376596" cy="246830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 altLang="es-ES"/>
            </a:p>
          </p:txBody>
        </p:sp>
      </p:grpSp>
      <p:pic>
        <p:nvPicPr>
          <p:cNvPr id="1034" name="Picture 12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427039" y="5808664"/>
            <a:ext cx="115887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305" r:id="rId1"/>
    <p:sldLayoutId id="2147484295" r:id="rId2"/>
    <p:sldLayoutId id="2147484296" r:id="rId3"/>
    <p:sldLayoutId id="2147484297" r:id="rId4"/>
    <p:sldLayoutId id="2147484298" r:id="rId5"/>
    <p:sldLayoutId id="2147484299" r:id="rId6"/>
    <p:sldLayoutId id="2147484300" r:id="rId7"/>
    <p:sldLayoutId id="2147484301" r:id="rId8"/>
    <p:sldLayoutId id="2147484302" r:id="rId9"/>
    <p:sldLayoutId id="2147484303" r:id="rId10"/>
    <p:sldLayoutId id="2147484304" r:id="rId11"/>
  </p:sldLayoutIdLst>
  <p:transition spd="med">
    <p:fade/>
  </p:transition>
  <p:hf hdr="0" ftr="0" dt="0"/>
  <p:txStyles>
    <p:titleStyle>
      <a:lvl1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 b="1" i="1">
          <a:solidFill>
            <a:srgbClr val="604288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 b="1" i="1">
          <a:solidFill>
            <a:srgbClr val="604288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SimSun" pitchFamily="2" charset="-122"/>
        </a:defRPr>
      </a:lvl2pPr>
      <a:lvl3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 b="1" i="1">
          <a:solidFill>
            <a:srgbClr val="604288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SimSun" pitchFamily="2" charset="-122"/>
        </a:defRPr>
      </a:lvl3pPr>
      <a:lvl4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 b="1" i="1">
          <a:solidFill>
            <a:srgbClr val="604288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SimSun" pitchFamily="2" charset="-122"/>
        </a:defRPr>
      </a:lvl4pPr>
      <a:lvl5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 b="1" i="1">
          <a:solidFill>
            <a:srgbClr val="604288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SimSun" pitchFamily="2" charset="-122"/>
        </a:defRPr>
      </a:lvl5pPr>
      <a:lvl6pPr marL="457200" algn="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b="1" i="1">
          <a:solidFill>
            <a:srgbClr val="003366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SimSun" pitchFamily="2" charset="-122"/>
        </a:defRPr>
      </a:lvl6pPr>
      <a:lvl7pPr marL="914400" algn="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b="1" i="1">
          <a:solidFill>
            <a:srgbClr val="003366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SimSun" pitchFamily="2" charset="-122"/>
        </a:defRPr>
      </a:lvl7pPr>
      <a:lvl8pPr marL="1371600" algn="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b="1" i="1">
          <a:solidFill>
            <a:srgbClr val="003366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SimSun" pitchFamily="2" charset="-122"/>
        </a:defRPr>
      </a:lvl8pPr>
      <a:lvl9pPr marL="1828800" algn="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b="1" i="1">
          <a:solidFill>
            <a:srgbClr val="003366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SimSun" pitchFamily="2" charset="-122"/>
        </a:defRPr>
      </a:lvl9pPr>
    </p:titleStyle>
    <p:bodyStyle>
      <a:lvl1pPr marL="342900" indent="-342900" algn="just" rtl="0" eaLnBrk="0" fontAlgn="base" hangingPunct="0">
        <a:spcBef>
          <a:spcPct val="20000"/>
        </a:spcBef>
        <a:spcAft>
          <a:spcPct val="0"/>
        </a:spcAft>
        <a:buClr>
          <a:srgbClr val="006699"/>
        </a:buClr>
        <a:buSzPct val="75000"/>
        <a:buFont typeface="Wingdings" pitchFamily="2" charset="2"/>
        <a:buChar char="•"/>
        <a:defRPr kumimoji="1" sz="2000">
          <a:solidFill>
            <a:srgbClr val="6024A6"/>
          </a:solidFill>
          <a:latin typeface="+mn-lt"/>
          <a:ea typeface="+mn-ea"/>
          <a:cs typeface="+mn-cs"/>
        </a:defRPr>
      </a:lvl1pPr>
      <a:lvl2pPr marL="742950" indent="-285750" algn="just" rtl="0" eaLnBrk="0" fontAlgn="base" hangingPunct="0">
        <a:spcBef>
          <a:spcPct val="20000"/>
        </a:spcBef>
        <a:spcAft>
          <a:spcPct val="0"/>
        </a:spcAft>
        <a:buClr>
          <a:srgbClr val="6024A6"/>
        </a:buClr>
        <a:buSzPct val="75000"/>
        <a:buFont typeface="Wingdings" pitchFamily="2" charset="2"/>
        <a:buChar char="n"/>
        <a:defRPr kumimoji="1" sz="2800">
          <a:solidFill>
            <a:srgbClr val="6024A6"/>
          </a:solidFill>
          <a:latin typeface="+mn-lt"/>
          <a:ea typeface="+mn-ea"/>
        </a:defRPr>
      </a:lvl2pPr>
      <a:lvl3pPr marL="1143000" indent="-228600" algn="just" rtl="0" eaLnBrk="0" fontAlgn="base" hangingPunct="0">
        <a:spcBef>
          <a:spcPct val="20000"/>
        </a:spcBef>
        <a:spcAft>
          <a:spcPct val="0"/>
        </a:spcAft>
        <a:buClr>
          <a:srgbClr val="6024A6"/>
        </a:buClr>
        <a:buSzPct val="75000"/>
        <a:buFont typeface="Wingdings" pitchFamily="2" charset="2"/>
        <a:buChar char="n"/>
        <a:defRPr kumimoji="1" sz="1600">
          <a:solidFill>
            <a:srgbClr val="6024A6"/>
          </a:solidFill>
          <a:latin typeface="+mn-lt"/>
          <a:ea typeface="+mn-ea"/>
        </a:defRPr>
      </a:lvl3pPr>
      <a:lvl4pPr marL="1562100" indent="-228600" algn="just" rtl="0" eaLnBrk="0" fontAlgn="base" hangingPunct="0">
        <a:spcBef>
          <a:spcPct val="20000"/>
        </a:spcBef>
        <a:spcAft>
          <a:spcPct val="0"/>
        </a:spcAft>
        <a:buClr>
          <a:srgbClr val="6024A6"/>
        </a:buClr>
        <a:buSzPct val="75000"/>
        <a:buFont typeface="Wingdings" pitchFamily="2" charset="2"/>
        <a:buChar char="n"/>
        <a:defRPr kumimoji="1" sz="1400">
          <a:solidFill>
            <a:srgbClr val="6024A6"/>
          </a:solidFill>
          <a:latin typeface="+mn-lt"/>
          <a:ea typeface="+mn-ea"/>
        </a:defRPr>
      </a:lvl4pPr>
      <a:lvl5pPr marL="1981200" indent="-228600" algn="just" rtl="0" eaLnBrk="0" fontAlgn="base" hangingPunct="0">
        <a:spcBef>
          <a:spcPct val="20000"/>
        </a:spcBef>
        <a:spcAft>
          <a:spcPct val="0"/>
        </a:spcAft>
        <a:buClr>
          <a:srgbClr val="6024A6"/>
        </a:buClr>
        <a:buSzPct val="75000"/>
        <a:buFont typeface="Wingdings" pitchFamily="2" charset="2"/>
        <a:buChar char="n"/>
        <a:defRPr kumimoji="1" sz="1200">
          <a:solidFill>
            <a:srgbClr val="6024A6"/>
          </a:solidFill>
          <a:latin typeface="+mn-lt"/>
          <a:ea typeface="+mn-ea"/>
        </a:defRPr>
      </a:lvl5pPr>
      <a:lvl6pPr marL="2438400" indent="-228600" algn="just" rtl="0" eaLnBrk="0" fontAlgn="base" hangingPunct="0">
        <a:spcBef>
          <a:spcPct val="20000"/>
        </a:spcBef>
        <a:spcAft>
          <a:spcPct val="0"/>
        </a:spcAft>
        <a:buClr>
          <a:srgbClr val="006699"/>
        </a:buClr>
        <a:buSzPct val="75000"/>
        <a:buFont typeface="Wingdings" pitchFamily="2" charset="2"/>
        <a:buChar char="n"/>
        <a:defRPr kumimoji="1" sz="1200">
          <a:solidFill>
            <a:srgbClr val="003366"/>
          </a:solidFill>
          <a:latin typeface="+mn-lt"/>
          <a:ea typeface="+mn-ea"/>
        </a:defRPr>
      </a:lvl6pPr>
      <a:lvl7pPr marL="2895600" indent="-228600" algn="just" rtl="0" eaLnBrk="0" fontAlgn="base" hangingPunct="0">
        <a:spcBef>
          <a:spcPct val="20000"/>
        </a:spcBef>
        <a:spcAft>
          <a:spcPct val="0"/>
        </a:spcAft>
        <a:buClr>
          <a:srgbClr val="006699"/>
        </a:buClr>
        <a:buSzPct val="75000"/>
        <a:buFont typeface="Wingdings" pitchFamily="2" charset="2"/>
        <a:buChar char="n"/>
        <a:defRPr kumimoji="1" sz="1200">
          <a:solidFill>
            <a:srgbClr val="003366"/>
          </a:solidFill>
          <a:latin typeface="+mn-lt"/>
          <a:ea typeface="+mn-ea"/>
        </a:defRPr>
      </a:lvl7pPr>
      <a:lvl8pPr marL="3352800" indent="-228600" algn="just" rtl="0" eaLnBrk="0" fontAlgn="base" hangingPunct="0">
        <a:spcBef>
          <a:spcPct val="20000"/>
        </a:spcBef>
        <a:spcAft>
          <a:spcPct val="0"/>
        </a:spcAft>
        <a:buClr>
          <a:srgbClr val="006699"/>
        </a:buClr>
        <a:buSzPct val="75000"/>
        <a:buFont typeface="Wingdings" pitchFamily="2" charset="2"/>
        <a:buChar char="n"/>
        <a:defRPr kumimoji="1" sz="1200">
          <a:solidFill>
            <a:srgbClr val="003366"/>
          </a:solidFill>
          <a:latin typeface="+mn-lt"/>
          <a:ea typeface="+mn-ea"/>
        </a:defRPr>
      </a:lvl8pPr>
      <a:lvl9pPr marL="3810000" indent="-228600" algn="just" rtl="0" eaLnBrk="0" fontAlgn="base" hangingPunct="0">
        <a:spcBef>
          <a:spcPct val="20000"/>
        </a:spcBef>
        <a:spcAft>
          <a:spcPct val="0"/>
        </a:spcAft>
        <a:buClr>
          <a:srgbClr val="006699"/>
        </a:buClr>
        <a:buSzPct val="75000"/>
        <a:buFont typeface="Wingdings" pitchFamily="2" charset="2"/>
        <a:buChar char="n"/>
        <a:defRPr kumimoji="1" sz="1200">
          <a:solidFill>
            <a:srgbClr val="003366"/>
          </a:solidFill>
          <a:latin typeface="+mn-lt"/>
          <a:ea typeface="+mn-ea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uadroTexto"/>
          <p:cNvSpPr txBox="1"/>
          <p:nvPr/>
        </p:nvSpPr>
        <p:spPr>
          <a:xfrm>
            <a:off x="2044701" y="4113213"/>
            <a:ext cx="7099300" cy="296491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endParaRPr lang="es-ES" sz="3600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+mn-ea"/>
            </a:endParaRPr>
          </a:p>
          <a:p>
            <a:pPr algn="ctr">
              <a:defRPr/>
            </a:pPr>
            <a:r>
              <a:rPr lang="es-ES" sz="36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+mn-ea"/>
              </a:rPr>
              <a:t>Pautas psicológicas para la atención a las Víctimas de Violencia de Género</a:t>
            </a:r>
          </a:p>
          <a:p>
            <a:pPr algn="ctr">
              <a:defRPr/>
            </a:pPr>
            <a:endParaRPr lang="es-ES" sz="3600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+mn-ea"/>
            </a:endParaRP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2200" dirty="0"/>
              <a:t>	“</a:t>
            </a:r>
            <a:r>
              <a:rPr lang="es-ES" sz="2800" dirty="0"/>
              <a:t>Entender para atender”</a:t>
            </a:r>
            <a:r>
              <a:rPr lang="es-ES" sz="2200" dirty="0"/>
              <a:t>  </a:t>
            </a:r>
            <a:endParaRPr lang="es-ES" sz="34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2950" indent="-742950" algn="l">
              <a:buNone/>
            </a:pPr>
            <a:r>
              <a:rPr lang="es-ES" sz="2500" dirty="0"/>
              <a:t>           1.  </a:t>
            </a:r>
            <a:r>
              <a:rPr lang="es-ES" sz="2600" b="1" u="sng" dirty="0"/>
              <a:t>INTRODUCCIÓN</a:t>
            </a:r>
            <a:r>
              <a:rPr lang="es-ES" sz="2500" b="1" u="sng" dirty="0"/>
              <a:t> A LA VIOLENCIA DE GÉNERO</a:t>
            </a:r>
          </a:p>
          <a:p>
            <a:pPr marL="742950" indent="-742950" algn="l">
              <a:buNone/>
            </a:pPr>
            <a:endParaRPr lang="es-ES" sz="800" b="1" dirty="0"/>
          </a:p>
          <a:p>
            <a:pPr marL="1962150" lvl="3" indent="-742950" algn="l">
              <a:buFont typeface="Wingdings" pitchFamily="2" charset="2"/>
              <a:buChar char="ü"/>
            </a:pPr>
            <a:endParaRPr lang="es-ES" sz="2500" b="1" dirty="0"/>
          </a:p>
          <a:p>
            <a:pPr marL="1962150" lvl="3" indent="-742950" algn="l">
              <a:buFont typeface="Wingdings" pitchFamily="2" charset="2"/>
              <a:buChar char="ü"/>
            </a:pPr>
            <a:r>
              <a:rPr lang="es-ES" sz="3000" b="1" dirty="0"/>
              <a:t>Particularidades </a:t>
            </a:r>
          </a:p>
          <a:p>
            <a:pPr marL="1962150" lvl="3" indent="-742950" algn="l">
              <a:buNone/>
            </a:pPr>
            <a:endParaRPr lang="es-ES" sz="800" b="1" dirty="0"/>
          </a:p>
          <a:p>
            <a:pPr marL="1962150" lvl="3" indent="-742950" algn="l">
              <a:buFont typeface="Wingdings" pitchFamily="2" charset="2"/>
              <a:buChar char="ü"/>
            </a:pPr>
            <a:r>
              <a:rPr lang="es-ES" sz="3000" b="1" dirty="0"/>
              <a:t>Mitos y creencias</a:t>
            </a:r>
          </a:p>
          <a:p>
            <a:pPr marL="1962150" lvl="3" indent="-742950" algn="l">
              <a:buFont typeface="Wingdings" pitchFamily="2" charset="2"/>
              <a:buChar char="ü"/>
            </a:pPr>
            <a:endParaRPr lang="es-ES" sz="800" b="1" dirty="0"/>
          </a:p>
          <a:p>
            <a:pPr marL="1962150" lvl="3" indent="-742950" algn="l">
              <a:buFont typeface="Wingdings" pitchFamily="2" charset="2"/>
              <a:buChar char="ü"/>
            </a:pPr>
            <a:r>
              <a:rPr lang="es-ES" sz="3000" b="1" dirty="0"/>
              <a:t>Ciclo de la violencia</a:t>
            </a:r>
          </a:p>
          <a:p>
            <a:pPr marL="1962150" lvl="3" indent="-742950" algn="l">
              <a:buFont typeface="Wingdings" pitchFamily="2" charset="2"/>
              <a:buChar char="ü"/>
            </a:pPr>
            <a:endParaRPr lang="es-ES" sz="800" b="1" dirty="0"/>
          </a:p>
          <a:p>
            <a:pPr marL="1962150" lvl="3" indent="-742950" algn="l">
              <a:buFont typeface="Wingdings" pitchFamily="2" charset="2"/>
              <a:buChar char="ü"/>
            </a:pPr>
            <a:r>
              <a:rPr lang="es-ES" sz="3000" b="1" dirty="0"/>
              <a:t>Consecuencias en las víctimas</a:t>
            </a:r>
          </a:p>
          <a:p>
            <a:pPr marL="1962150" lvl="3" indent="-742950" algn="l">
              <a:buNone/>
            </a:pPr>
            <a:endParaRPr lang="es-ES" sz="2500" b="1" dirty="0"/>
          </a:p>
          <a:p>
            <a:pPr marL="742950" indent="-742950" algn="l">
              <a:buFont typeface="Wingdings" pitchFamily="2" charset="2"/>
              <a:buChar char="Ø"/>
            </a:pPr>
            <a:endParaRPr lang="es-ES" sz="2800" dirty="0"/>
          </a:p>
          <a:p>
            <a:pPr marL="742950" indent="-742950" algn="ctr">
              <a:buNone/>
            </a:pPr>
            <a:endParaRPr lang="es-ES" sz="4800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E4755CC-7276-4E58-A58B-B03847BBFB5B}" type="slidenum">
              <a:rPr lang="es-ES" altLang="es-ES" smtClean="0"/>
              <a:pPr>
                <a:defRPr/>
              </a:pPr>
              <a:t>2</a:t>
            </a:fld>
            <a:endParaRPr lang="es-ES" altLang="es-ES"/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2800" dirty="0"/>
              <a:t>“Entender para atender”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None/>
            </a:pPr>
            <a:r>
              <a:rPr lang="es-ES" sz="2600" dirty="0"/>
              <a:t>    2. </a:t>
            </a:r>
            <a:r>
              <a:rPr lang="es-ES" sz="2600" b="1" u="sng" dirty="0"/>
              <a:t>PAUTAS PARA LA ATENCIÓN A LAS VÍCTIMAS</a:t>
            </a:r>
          </a:p>
          <a:p>
            <a:pPr marL="914400" lvl="1" indent="-514350">
              <a:buFont typeface="Wingdings" pitchFamily="2" charset="2"/>
              <a:buChar char="ü"/>
            </a:pPr>
            <a:r>
              <a:rPr lang="es-ES" sz="3000" b="1" dirty="0"/>
              <a:t>Objetivos relacionales</a:t>
            </a:r>
          </a:p>
          <a:p>
            <a:pPr lvl="1">
              <a:buFont typeface="Wingdings" pitchFamily="2" charset="2"/>
              <a:buChar char="ü"/>
            </a:pPr>
            <a:r>
              <a:rPr lang="es-ES" sz="3000" b="1" dirty="0"/>
              <a:t>  La comunicación</a:t>
            </a:r>
          </a:p>
          <a:p>
            <a:pPr lvl="2">
              <a:buFont typeface="Wingdings" pitchFamily="2" charset="2"/>
              <a:buChar char="§"/>
            </a:pPr>
            <a:r>
              <a:rPr lang="es-ES" sz="2400" b="1" dirty="0"/>
              <a:t>Enfoque transaccional</a:t>
            </a:r>
          </a:p>
          <a:p>
            <a:pPr lvl="2">
              <a:buFont typeface="Wingdings" pitchFamily="2" charset="2"/>
              <a:buChar char="§"/>
            </a:pPr>
            <a:r>
              <a:rPr lang="es-ES" sz="2400" b="1" dirty="0"/>
              <a:t>Ideas para una comunicación correcta </a:t>
            </a:r>
          </a:p>
          <a:p>
            <a:pPr lvl="2">
              <a:buFont typeface="Wingdings" pitchFamily="2" charset="2"/>
              <a:buChar char="§"/>
            </a:pPr>
            <a:r>
              <a:rPr lang="es-ES" sz="2400" b="1" dirty="0"/>
              <a:t>Técnicas básicas de recepción y transmisión</a:t>
            </a:r>
          </a:p>
          <a:p>
            <a:pPr lvl="2">
              <a:buFont typeface="Wingdings" pitchFamily="2" charset="2"/>
              <a:buChar char="§"/>
            </a:pPr>
            <a:r>
              <a:rPr lang="es-ES" sz="2400" b="1" dirty="0"/>
              <a:t>Facilitadores y limitadores</a:t>
            </a:r>
            <a:r>
              <a:rPr lang="es-ES" sz="2800" b="1" dirty="0"/>
              <a:t> </a:t>
            </a:r>
          </a:p>
          <a:p>
            <a:pPr lvl="1">
              <a:buFont typeface="Wingdings" pitchFamily="2" charset="2"/>
              <a:buChar char="ü"/>
            </a:pPr>
            <a:r>
              <a:rPr lang="es-ES" sz="3000" b="1" dirty="0"/>
              <a:t>La entrevista</a:t>
            </a:r>
          </a:p>
          <a:p>
            <a:pPr lvl="2">
              <a:buFont typeface="Wingdings" pitchFamily="2" charset="2"/>
              <a:buChar char="§"/>
            </a:pPr>
            <a:r>
              <a:rPr lang="es-ES" sz="2400" b="1" dirty="0"/>
              <a:t>Consideraciones </a:t>
            </a:r>
          </a:p>
          <a:p>
            <a:pPr lvl="2">
              <a:buFont typeface="Wingdings" pitchFamily="2" charset="2"/>
              <a:buChar char="§"/>
            </a:pPr>
            <a:r>
              <a:rPr lang="es-ES" sz="2400" b="1" dirty="0"/>
              <a:t>Fases  </a:t>
            </a:r>
          </a:p>
          <a:p>
            <a:pPr marL="914400" lvl="2" indent="0">
              <a:buNone/>
            </a:pPr>
            <a:endParaRPr lang="es-ES" sz="2800" b="1" dirty="0"/>
          </a:p>
          <a:p>
            <a:pPr lvl="2">
              <a:buFont typeface="Wingdings" pitchFamily="2" charset="2"/>
              <a:buChar char="ü"/>
            </a:pPr>
            <a:endParaRPr lang="es-ES" sz="3200" dirty="0"/>
          </a:p>
          <a:p>
            <a:pPr lvl="2">
              <a:buFont typeface="Wingdings" pitchFamily="2" charset="2"/>
              <a:buChar char="ü"/>
            </a:pPr>
            <a:endParaRPr lang="es-ES" sz="3200" dirty="0"/>
          </a:p>
          <a:p>
            <a:pPr lvl="1">
              <a:buFont typeface="Wingdings" pitchFamily="2" charset="2"/>
              <a:buChar char="ü"/>
            </a:pPr>
            <a:endParaRPr lang="es-ES" sz="2800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E4755CC-7276-4E58-A58B-B03847BBFB5B}" type="slidenum">
              <a:rPr lang="es-ES" altLang="es-ES" smtClean="0"/>
              <a:pPr>
                <a:defRPr/>
              </a:pPr>
              <a:t>3</a:t>
            </a:fld>
            <a:endParaRPr lang="es-ES" altLang="es-ES"/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600" dirty="0"/>
              <a:t>Particularidades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Wingdings" pitchFamily="2" charset="2"/>
              <a:buChar char="§"/>
            </a:pPr>
            <a:r>
              <a:rPr lang="es-ES" sz="3200" b="1" dirty="0"/>
              <a:t>Principal factor de riesgo: SER MUJER</a:t>
            </a:r>
          </a:p>
          <a:p>
            <a:pPr algn="ctr">
              <a:buFont typeface="Wingdings" pitchFamily="2" charset="2"/>
              <a:buChar char="§"/>
            </a:pPr>
            <a:r>
              <a:rPr lang="es-ES" sz="3200" b="1" dirty="0" err="1"/>
              <a:t>Unidireccionalidad</a:t>
            </a:r>
            <a:endParaRPr lang="es-ES" sz="3200" b="1" dirty="0"/>
          </a:p>
          <a:p>
            <a:pPr algn="ctr">
              <a:buFont typeface="Wingdings" pitchFamily="2" charset="2"/>
              <a:buChar char="§"/>
            </a:pPr>
            <a:r>
              <a:rPr lang="es-ES" sz="3200" b="1" dirty="0"/>
              <a:t>Asimetría</a:t>
            </a:r>
          </a:p>
          <a:p>
            <a:pPr algn="ctr">
              <a:buFont typeface="Wingdings" pitchFamily="2" charset="2"/>
              <a:buChar char="§"/>
            </a:pPr>
            <a:r>
              <a:rPr lang="es-ES" sz="3200" b="1" dirty="0"/>
              <a:t>Concurrencia </a:t>
            </a:r>
          </a:p>
          <a:p>
            <a:pPr algn="ctr">
              <a:buFont typeface="Wingdings" pitchFamily="2" charset="2"/>
              <a:buChar char="§"/>
            </a:pPr>
            <a:r>
              <a:rPr lang="es-ES" sz="3200" b="1" dirty="0"/>
              <a:t>Cronicidad</a:t>
            </a:r>
          </a:p>
          <a:p>
            <a:pPr algn="ctr">
              <a:buFont typeface="Wingdings" pitchFamily="2" charset="2"/>
              <a:buChar char="§"/>
            </a:pPr>
            <a:r>
              <a:rPr lang="es-ES" sz="3200" b="1" dirty="0"/>
              <a:t>Objetivos: Dominio (control) y daño</a:t>
            </a:r>
          </a:p>
          <a:p>
            <a:pPr>
              <a:buFont typeface="Wingdings" pitchFamily="2" charset="2"/>
              <a:buChar char="§"/>
            </a:pPr>
            <a:endParaRPr lang="es-ES" dirty="0"/>
          </a:p>
          <a:p>
            <a:pPr>
              <a:buFont typeface="Wingdings" pitchFamily="2" charset="2"/>
              <a:buChar char="§"/>
            </a:pP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E4755CC-7276-4E58-A58B-B03847BBFB5B}" type="slidenum">
              <a:rPr lang="es-ES" altLang="es-ES" smtClean="0"/>
              <a:pPr>
                <a:defRPr/>
              </a:pPr>
              <a:t>4</a:t>
            </a:fld>
            <a:endParaRPr lang="es-ES" altLang="es-ES"/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2800" dirty="0">
                <a:solidFill>
                  <a:srgbClr val="0070C0"/>
                </a:solidFill>
              </a:rPr>
              <a:t>Particularidades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s-ES" dirty="0">
              <a:latin typeface="MV Boli" pitchFamily="2" charset="0"/>
              <a:cs typeface="MV Boli" pitchFamily="2" charset="0"/>
            </a:endParaRPr>
          </a:p>
          <a:p>
            <a:pPr>
              <a:buNone/>
            </a:pPr>
            <a:endParaRPr lang="es-ES" dirty="0">
              <a:latin typeface="MV Boli" pitchFamily="2" charset="0"/>
              <a:cs typeface="MV Boli" pitchFamily="2" charset="0"/>
            </a:endParaRPr>
          </a:p>
          <a:p>
            <a:pPr>
              <a:buNone/>
            </a:pPr>
            <a:endParaRPr lang="es-ES" dirty="0">
              <a:latin typeface="MV Boli" pitchFamily="2" charset="0"/>
              <a:cs typeface="MV Boli" pitchFamily="2" charset="0"/>
            </a:endParaRPr>
          </a:p>
          <a:p>
            <a:pPr>
              <a:buNone/>
            </a:pPr>
            <a:endParaRPr lang="es-ES" dirty="0">
              <a:latin typeface="MV Boli" pitchFamily="2" charset="0"/>
              <a:cs typeface="MV Boli" pitchFamily="2" charset="0"/>
            </a:endParaRPr>
          </a:p>
          <a:p>
            <a:pPr>
              <a:buNone/>
            </a:pPr>
            <a:endParaRPr lang="es-ES" dirty="0">
              <a:latin typeface="MV Boli" pitchFamily="2" charset="0"/>
              <a:cs typeface="MV Boli" pitchFamily="2" charset="0"/>
            </a:endParaRPr>
          </a:p>
          <a:p>
            <a:pPr>
              <a:buNone/>
            </a:pPr>
            <a:endParaRPr lang="es-ES" dirty="0">
              <a:latin typeface="MV Boli" pitchFamily="2" charset="0"/>
              <a:cs typeface="MV Boli" pitchFamily="2" charset="0"/>
            </a:endParaRPr>
          </a:p>
          <a:p>
            <a:pPr>
              <a:buNone/>
            </a:pPr>
            <a:endParaRPr lang="es-ES" dirty="0">
              <a:latin typeface="MV Boli" pitchFamily="2" charset="0"/>
              <a:cs typeface="MV Boli" pitchFamily="2" charset="0"/>
            </a:endParaRPr>
          </a:p>
          <a:p>
            <a:pPr>
              <a:buNone/>
            </a:pPr>
            <a:endParaRPr lang="es-ES" dirty="0">
              <a:latin typeface="MV Boli" pitchFamily="2" charset="0"/>
              <a:cs typeface="MV Boli" pitchFamily="2" charset="0"/>
            </a:endParaRPr>
          </a:p>
          <a:p>
            <a:pPr>
              <a:buNone/>
            </a:pPr>
            <a:r>
              <a:rPr lang="es-ES" dirty="0">
                <a:latin typeface="MV Boli" pitchFamily="2" charset="0"/>
                <a:cs typeface="MV Boli" pitchFamily="2" charset="0"/>
              </a:rPr>
              <a:t>                          </a:t>
            </a:r>
          </a:p>
          <a:p>
            <a:pPr>
              <a:buNone/>
            </a:pPr>
            <a:r>
              <a:rPr lang="es-ES" dirty="0">
                <a:latin typeface="MV Boli" pitchFamily="2" charset="0"/>
                <a:cs typeface="MV Boli" pitchFamily="2" charset="0"/>
              </a:rPr>
              <a:t>                            </a:t>
            </a:r>
          </a:p>
        </p:txBody>
      </p:sp>
      <p:sp>
        <p:nvSpPr>
          <p:cNvPr id="6" name="5 Elipse"/>
          <p:cNvSpPr/>
          <p:nvPr/>
        </p:nvSpPr>
        <p:spPr bwMode="auto">
          <a:xfrm>
            <a:off x="3253839" y="1460665"/>
            <a:ext cx="2671947" cy="1698171"/>
          </a:xfrm>
          <a:prstGeom prst="ellips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r>
              <a:rPr lang="es-ES" sz="2000" dirty="0">
                <a:solidFill>
                  <a:schemeClr val="tx1"/>
                </a:solidFill>
                <a:latin typeface="Arial" charset="0"/>
              </a:rPr>
              <a:t>Íntimamente relacionada con el sistema de creencias</a:t>
            </a:r>
            <a:endParaRPr kumimoji="0" lang="es-E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6 Elipse"/>
          <p:cNvSpPr/>
          <p:nvPr/>
        </p:nvSpPr>
        <p:spPr bwMode="auto">
          <a:xfrm>
            <a:off x="332509" y="1805050"/>
            <a:ext cx="2137558" cy="819397"/>
          </a:xfrm>
          <a:prstGeom prst="ellips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r>
              <a:rPr kumimoji="0" lang="es-ES" sz="22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Ideológica</a:t>
            </a:r>
            <a:endParaRPr kumimoji="0" lang="es-E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7 Elipse"/>
          <p:cNvSpPr/>
          <p:nvPr/>
        </p:nvSpPr>
        <p:spPr bwMode="auto">
          <a:xfrm>
            <a:off x="296882" y="4085111"/>
            <a:ext cx="2446318" cy="653144"/>
          </a:xfrm>
          <a:prstGeom prst="ellips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449263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r>
              <a:rPr lang="es-ES" sz="2200" dirty="0">
                <a:solidFill>
                  <a:srgbClr val="C00000"/>
                </a:solidFill>
                <a:latin typeface="Arial" charset="0"/>
              </a:rPr>
              <a:t>Instrumental</a:t>
            </a:r>
          </a:p>
        </p:txBody>
      </p:sp>
      <p:sp>
        <p:nvSpPr>
          <p:cNvPr id="9" name="8 Flecha derecha"/>
          <p:cNvSpPr/>
          <p:nvPr/>
        </p:nvSpPr>
        <p:spPr bwMode="auto">
          <a:xfrm>
            <a:off x="2636323" y="2101933"/>
            <a:ext cx="475013" cy="308759"/>
          </a:xfrm>
          <a:prstGeom prst="rightArrow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449263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es-ES" sz="16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0" name="9 Flecha derecha"/>
          <p:cNvSpPr/>
          <p:nvPr/>
        </p:nvSpPr>
        <p:spPr bwMode="auto">
          <a:xfrm rot="21600000">
            <a:off x="6068291" y="2137557"/>
            <a:ext cx="498763" cy="332509"/>
          </a:xfrm>
          <a:prstGeom prst="rightArrow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449263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es-ES" sz="16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6709559" y="1769422"/>
            <a:ext cx="1959429" cy="1068780"/>
          </a:xfrm>
          <a:prstGeom prst="rect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r>
              <a:rPr kumimoji="0" lang="es-E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La </a:t>
            </a:r>
            <a:r>
              <a:rPr lang="es-ES" dirty="0">
                <a:solidFill>
                  <a:schemeClr val="tx1"/>
                </a:solidFill>
                <a:latin typeface="Arial" charset="0"/>
              </a:rPr>
              <a:t>aten</a:t>
            </a:r>
            <a:r>
              <a:rPr kumimoji="0" lang="es-E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ción ha de contemplar creencias y valores sexistas</a:t>
            </a:r>
          </a:p>
        </p:txBody>
      </p:sp>
      <p:sp>
        <p:nvSpPr>
          <p:cNvPr id="12" name="11 Flecha derecha"/>
          <p:cNvSpPr/>
          <p:nvPr/>
        </p:nvSpPr>
        <p:spPr bwMode="auto">
          <a:xfrm>
            <a:off x="3016332" y="4310744"/>
            <a:ext cx="498764" cy="259474"/>
          </a:xfrm>
          <a:prstGeom prst="rightArrow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449263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es-ES" sz="16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cxnSp>
        <p:nvCxnSpPr>
          <p:cNvPr id="18" name="17 Conector recto de flecha"/>
          <p:cNvCxnSpPr/>
          <p:nvPr/>
        </p:nvCxnSpPr>
        <p:spPr bwMode="auto">
          <a:xfrm flipH="1">
            <a:off x="1413164" y="2648198"/>
            <a:ext cx="11875" cy="1270659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18 Elipse"/>
          <p:cNvSpPr/>
          <p:nvPr/>
        </p:nvSpPr>
        <p:spPr bwMode="auto">
          <a:xfrm>
            <a:off x="3823854" y="3847606"/>
            <a:ext cx="4655127" cy="1377538"/>
          </a:xfrm>
          <a:prstGeom prst="ellips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r>
              <a:rPr kumimoji="0" lang="es-ES" sz="19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charset="0"/>
              </a:rPr>
              <a:t>Instrumento eficaz</a:t>
            </a:r>
            <a:r>
              <a:rPr kumimoji="0" lang="es-ES" sz="1900" b="0" i="0" u="none" strike="noStrike" cap="none" normalizeH="0" dirty="0">
                <a:ln>
                  <a:noFill/>
                </a:ln>
                <a:solidFill>
                  <a:srgbClr val="C00000"/>
                </a:solidFill>
                <a:effectLst/>
                <a:latin typeface="Arial" charset="0"/>
              </a:rPr>
              <a:t> para ejercer poder sobre la mujer por considerarla más débil</a:t>
            </a:r>
            <a:r>
              <a:rPr kumimoji="0" lang="es-ES" sz="1600" b="0" i="0" u="none" strike="noStrike" cap="none" normalizeH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 </a:t>
            </a:r>
            <a:endParaRPr kumimoji="0" lang="es-ES" sz="16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E4755CC-7276-4E58-A58B-B03847BBFB5B}" type="slidenum">
              <a:rPr lang="es-ES" altLang="es-ES" smtClean="0"/>
              <a:pPr>
                <a:defRPr/>
              </a:pPr>
              <a:t>5</a:t>
            </a:fld>
            <a:endParaRPr lang="es-ES" altLang="es-ES"/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s-ES" sz="2800" dirty="0">
                <a:solidFill>
                  <a:srgbClr val="008000"/>
                </a:solidFill>
                <a:latin typeface="Bookman Old Style" pitchFamily="18" charset="0"/>
                <a:ea typeface="+mn-ea"/>
                <a:cs typeface="+mn-cs"/>
              </a:rPr>
              <a:t>Mitos y creencias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Wingdings" pitchFamily="2" charset="2"/>
              <a:buChar char="Ø"/>
            </a:pPr>
            <a:r>
              <a:rPr lang="es-ES" sz="2300" b="1" dirty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“Esto sólo les pasa a cierto tipo de personas, raras y de clase baja”.    </a:t>
            </a:r>
          </a:p>
          <a:p>
            <a:pPr algn="ctr">
              <a:buFont typeface="Wingdings" pitchFamily="2" charset="2"/>
              <a:buChar char="Ø"/>
            </a:pPr>
            <a:r>
              <a:rPr lang="es-ES" sz="2300" b="1" dirty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“Estas mujeres tienen unas características determinadas y un comportamiento provocador”</a:t>
            </a:r>
          </a:p>
          <a:p>
            <a:pPr algn="ctr">
              <a:buFont typeface="Wingdings" pitchFamily="2" charset="2"/>
              <a:buChar char="Ø"/>
            </a:pPr>
            <a:r>
              <a:rPr lang="es-ES" sz="2300" b="1" dirty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“Las mujeres que aguantan una relación de maltrato es porque quieren”</a:t>
            </a:r>
          </a:p>
          <a:p>
            <a:pPr algn="ctr">
              <a:buFont typeface="Wingdings" pitchFamily="2" charset="2"/>
              <a:buChar char="Ø"/>
            </a:pPr>
            <a:r>
              <a:rPr lang="es-ES" sz="2300" b="1" dirty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“En la familia siempre una se siente protegida”.</a:t>
            </a:r>
          </a:p>
          <a:p>
            <a:pPr algn="ctr">
              <a:buFont typeface="Wingdings" pitchFamily="2" charset="2"/>
              <a:buChar char="Ø"/>
            </a:pPr>
            <a:r>
              <a:rPr lang="es-ES" sz="2300" b="1" dirty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“Los malos tratos son actos o comportamientos aislados”</a:t>
            </a:r>
          </a:p>
          <a:p>
            <a:pPr algn="ctr">
              <a:buFont typeface="Wingdings" pitchFamily="2" charset="2"/>
              <a:buChar char="Ø"/>
            </a:pPr>
            <a:r>
              <a:rPr lang="es-ES" sz="2300" b="1" dirty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“La violencia se ejerce mutuamente”.</a:t>
            </a:r>
          </a:p>
          <a:p>
            <a:pPr algn="ctr">
              <a:buFont typeface="Wingdings" pitchFamily="2" charset="2"/>
              <a:buChar char="Ø"/>
            </a:pPr>
            <a:r>
              <a:rPr lang="es-ES" sz="2300" b="1" dirty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“El maltrato empieza cuando dos personas llevan mucho tiempo juntas”.</a:t>
            </a:r>
          </a:p>
          <a:p>
            <a:pPr>
              <a:buFont typeface="+mj-lt"/>
              <a:buAutoNum type="arabicPeriod"/>
            </a:pP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E4755CC-7276-4E58-A58B-B03847BBFB5B}" type="slidenum">
              <a:rPr lang="es-ES" altLang="es-ES" smtClean="0"/>
              <a:pPr>
                <a:defRPr/>
              </a:pPr>
              <a:t>6</a:t>
            </a:fld>
            <a:endParaRPr lang="es-ES" altLang="es-ES"/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dirty="0">
                <a:solidFill>
                  <a:schemeClr val="accent2">
                    <a:lumMod val="75000"/>
                  </a:schemeClr>
                </a:solidFill>
              </a:rPr>
              <a:t>Ciclo de la violencia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s-ES" sz="3600" b="1" dirty="0"/>
              <a:t>        Fase I – TENSIÓN</a:t>
            </a:r>
          </a:p>
          <a:p>
            <a:pPr algn="ctr">
              <a:buNone/>
            </a:pPr>
            <a:endParaRPr lang="es-ES" sz="2800" b="1" dirty="0"/>
          </a:p>
          <a:p>
            <a:pPr algn="ctr">
              <a:buNone/>
            </a:pPr>
            <a:endParaRPr lang="es-ES" sz="2800" b="1" dirty="0"/>
          </a:p>
          <a:p>
            <a:pPr algn="ctr">
              <a:buNone/>
            </a:pPr>
            <a:r>
              <a:rPr lang="es-ES" sz="3600" b="1" dirty="0"/>
              <a:t>         Fase II – EXPLOSIÓN VIOLENTA </a:t>
            </a:r>
          </a:p>
          <a:p>
            <a:pPr algn="ctr">
              <a:buNone/>
            </a:pPr>
            <a:endParaRPr lang="es-ES" sz="2800" b="1" dirty="0"/>
          </a:p>
          <a:p>
            <a:pPr algn="ctr">
              <a:buNone/>
            </a:pPr>
            <a:endParaRPr lang="es-ES" sz="2800" b="1" dirty="0"/>
          </a:p>
          <a:p>
            <a:pPr algn="ctr">
              <a:buNone/>
            </a:pPr>
            <a:r>
              <a:rPr lang="es-ES" sz="3600" b="1" dirty="0"/>
              <a:t>            Fase III - ARREPENTIMIENTO</a:t>
            </a:r>
          </a:p>
          <a:p>
            <a:pPr algn="ctr">
              <a:buNone/>
            </a:pPr>
            <a:endParaRPr lang="es-ES" sz="3600" b="1" dirty="0"/>
          </a:p>
          <a:p>
            <a:pPr algn="ctr">
              <a:buNone/>
            </a:pPr>
            <a:r>
              <a:rPr lang="es-ES" sz="1400" b="1" dirty="0"/>
              <a:t>(Walker L., 1979)</a:t>
            </a:r>
            <a:r>
              <a:rPr lang="es-ES" b="1" dirty="0"/>
              <a:t>  </a:t>
            </a:r>
          </a:p>
        </p:txBody>
      </p:sp>
      <p:sp>
        <p:nvSpPr>
          <p:cNvPr id="6" name="5 Flecha arriba y abajo"/>
          <p:cNvSpPr/>
          <p:nvPr/>
        </p:nvSpPr>
        <p:spPr bwMode="auto">
          <a:xfrm flipH="1">
            <a:off x="4512623" y="3548743"/>
            <a:ext cx="665018" cy="1023257"/>
          </a:xfrm>
          <a:prstGeom prst="upDownArrow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449263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es-ES" sz="16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0" name="9 Flecha curvada hacia la derecha"/>
          <p:cNvSpPr/>
          <p:nvPr/>
        </p:nvSpPr>
        <p:spPr bwMode="auto">
          <a:xfrm>
            <a:off x="593767" y="1508165"/>
            <a:ext cx="1804376" cy="3917850"/>
          </a:xfrm>
          <a:prstGeom prst="curvedRightArrow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449263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es-ES" sz="16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1" name="10 Flecha arriba y abajo"/>
          <p:cNvSpPr/>
          <p:nvPr/>
        </p:nvSpPr>
        <p:spPr bwMode="auto">
          <a:xfrm flipH="1">
            <a:off x="4534395" y="1919845"/>
            <a:ext cx="665018" cy="1023257"/>
          </a:xfrm>
          <a:prstGeom prst="upDownArrow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449263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es-ES" sz="16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E4755CC-7276-4E58-A58B-B03847BBFB5B}" type="slidenum">
              <a:rPr lang="es-ES" altLang="es-ES" smtClean="0"/>
              <a:pPr>
                <a:defRPr/>
              </a:pPr>
              <a:t>7</a:t>
            </a:fld>
            <a:endParaRPr lang="es-ES" altLang="es-ES"/>
          </a:p>
        </p:txBody>
      </p:sp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dirty="0">
                <a:solidFill>
                  <a:srgbClr val="92D050"/>
                </a:solidFill>
              </a:rPr>
              <a:t>Consecuencias en las víctimas 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s-ES" sz="6600" dirty="0">
                <a:solidFill>
                  <a:srgbClr val="00B050"/>
                </a:solidFill>
              </a:rPr>
              <a:t>No es posible controlar a una persona sin destruirla psicológicamente.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E4755CC-7276-4E58-A58B-B03847BBFB5B}" type="slidenum">
              <a:rPr lang="es-ES" altLang="es-ES" smtClean="0"/>
              <a:pPr>
                <a:defRPr/>
              </a:pPr>
              <a:t>8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467633639"/>
      </p:ext>
    </p:extLst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2100" dirty="0">
                <a:latin typeface="Bookman Old Style" pitchFamily="18" charset="0"/>
              </a:rPr>
              <a:t>CONSECUENCIAS EN LAS VÍCTIMAS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eaLnBrk="1" hangingPunct="1"/>
            <a:r>
              <a:rPr lang="es-ES" altLang="es-ES" sz="2100" dirty="0">
                <a:latin typeface="Bookman Old Style" pitchFamily="18" charset="0"/>
              </a:rPr>
              <a:t>Ansiedad - Nerviosismo extremo – </a:t>
            </a:r>
            <a:r>
              <a:rPr lang="es-ES" altLang="es-ES" sz="2100" dirty="0" err="1">
                <a:latin typeface="Bookman Old Style" pitchFamily="18" charset="0"/>
              </a:rPr>
              <a:t>Hiperalerta</a:t>
            </a:r>
            <a:r>
              <a:rPr lang="es-ES" altLang="es-ES" sz="2100" dirty="0">
                <a:latin typeface="Bookman Old Style" pitchFamily="18" charset="0"/>
              </a:rPr>
              <a:t> </a:t>
            </a:r>
          </a:p>
          <a:p>
            <a:pPr lvl="1" eaLnBrk="1" hangingPunct="1"/>
            <a:r>
              <a:rPr lang="es-ES" altLang="es-ES" sz="2100" dirty="0">
                <a:latin typeface="Bookman Old Style" pitchFamily="18" charset="0"/>
              </a:rPr>
              <a:t>Miedo</a:t>
            </a:r>
          </a:p>
          <a:p>
            <a:pPr lvl="1" eaLnBrk="1" hangingPunct="1"/>
            <a:r>
              <a:rPr lang="es-ES" altLang="es-ES" sz="2100" dirty="0">
                <a:latin typeface="Bookman Old Style" pitchFamily="18" charset="0"/>
              </a:rPr>
              <a:t>Desesperanza</a:t>
            </a:r>
          </a:p>
          <a:p>
            <a:pPr lvl="1" eaLnBrk="1" hangingPunct="1"/>
            <a:r>
              <a:rPr lang="es-ES" altLang="es-ES" sz="2100" dirty="0">
                <a:latin typeface="Bookman Old Style" pitchFamily="18" charset="0"/>
              </a:rPr>
              <a:t>Indefensión aprendida – Pesimismo - Depresión</a:t>
            </a:r>
          </a:p>
          <a:p>
            <a:pPr lvl="1" eaLnBrk="1" hangingPunct="1"/>
            <a:r>
              <a:rPr lang="es-ES" altLang="es-ES" sz="2100" dirty="0">
                <a:latin typeface="Bookman Old Style" pitchFamily="18" charset="0"/>
              </a:rPr>
              <a:t>Distorsión de la realidad subjetiva</a:t>
            </a:r>
          </a:p>
          <a:p>
            <a:pPr lvl="1" eaLnBrk="1" hangingPunct="1"/>
            <a:r>
              <a:rPr lang="es-ES" altLang="es-ES" sz="2100" dirty="0">
                <a:latin typeface="Bookman Old Style" pitchFamily="18" charset="0"/>
              </a:rPr>
              <a:t>Disminución de la capacidad cognitiva</a:t>
            </a:r>
          </a:p>
          <a:p>
            <a:pPr lvl="1" eaLnBrk="1" hangingPunct="1"/>
            <a:r>
              <a:rPr lang="es-ES" altLang="es-ES" sz="2100" dirty="0">
                <a:latin typeface="Bookman Old Style" pitchFamily="18" charset="0"/>
              </a:rPr>
              <a:t>Confusión mental</a:t>
            </a:r>
          </a:p>
          <a:p>
            <a:pPr lvl="1" eaLnBrk="1" hangingPunct="1"/>
            <a:r>
              <a:rPr lang="es-ES" altLang="es-ES" sz="2100" dirty="0">
                <a:latin typeface="Bookman Old Style" pitchFamily="18" charset="0"/>
              </a:rPr>
              <a:t>Sentimientos de culpabilidad</a:t>
            </a:r>
          </a:p>
          <a:p>
            <a:pPr lvl="1" eaLnBrk="1" hangingPunct="1"/>
            <a:r>
              <a:rPr lang="es-ES" altLang="es-ES" sz="2100" dirty="0">
                <a:latin typeface="Bookman Old Style" pitchFamily="18" charset="0"/>
              </a:rPr>
              <a:t>Pérdida de autoestima</a:t>
            </a:r>
          </a:p>
          <a:p>
            <a:pPr lvl="1" eaLnBrk="1" hangingPunct="1"/>
            <a:r>
              <a:rPr lang="es-ES" altLang="es-ES" sz="2100" dirty="0">
                <a:latin typeface="Bookman Old Style" pitchFamily="18" charset="0"/>
              </a:rPr>
              <a:t>Dificultad para reconocer el problema: negación</a:t>
            </a:r>
          </a:p>
          <a:p>
            <a:pPr lvl="1" eaLnBrk="1" hangingPunct="1"/>
            <a:r>
              <a:rPr lang="es-ES" altLang="es-ES" sz="2100" dirty="0">
                <a:latin typeface="Bookman Old Style" pitchFamily="18" charset="0"/>
              </a:rPr>
              <a:t>Dificultad para pedir ayuda: fracaso, vergüenza,…</a:t>
            </a:r>
          </a:p>
          <a:p>
            <a:pPr lvl="1" eaLnBrk="1" hangingPunct="1"/>
            <a:r>
              <a:rPr lang="es-ES" sz="2100" dirty="0">
                <a:latin typeface="Bookman Old Style" pitchFamily="18" charset="0"/>
              </a:rPr>
              <a:t>Estrés postraumático</a:t>
            </a:r>
          </a:p>
          <a:p>
            <a:pPr eaLnBrk="1" hangingPunct="1">
              <a:buNone/>
            </a:pPr>
            <a:endParaRPr lang="es-ES" altLang="es-ES" sz="2400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E4755CC-7276-4E58-A58B-B03847BBFB5B}" type="slidenum">
              <a:rPr lang="es-ES" altLang="es-ES" smtClean="0"/>
              <a:pPr>
                <a:defRPr/>
              </a:pPr>
              <a:t>9</a:t>
            </a:fld>
            <a:endParaRPr lang="es-ES" altLang="es-ES"/>
          </a:p>
        </p:txBody>
      </p:sp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2800" dirty="0"/>
              <a:t>Objetivos relacionales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23744" y="1223158"/>
            <a:ext cx="8610600" cy="5177642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s-ES" sz="2000" b="1" dirty="0"/>
              <a:t>Conectar con la necesidad </a:t>
            </a:r>
            <a:r>
              <a:rPr lang="es-ES" sz="2000" dirty="0"/>
              <a:t>de la mujer de sentirse reconocida y tratada como una persona individual, no como una clienta más. </a:t>
            </a:r>
          </a:p>
          <a:p>
            <a:pPr>
              <a:buFont typeface="Wingdings" pitchFamily="2" charset="2"/>
              <a:buChar char="Ø"/>
            </a:pPr>
            <a:r>
              <a:rPr lang="es-ES" sz="2000" b="1" dirty="0"/>
              <a:t>Favorecer la libre expresión </a:t>
            </a:r>
            <a:r>
              <a:rPr lang="es-ES" sz="2000" dirty="0"/>
              <a:t>de vivencias y sentimientos:</a:t>
            </a:r>
          </a:p>
          <a:p>
            <a:pPr lvl="1">
              <a:buFont typeface="Courier New" pitchFamily="49" charset="0"/>
              <a:buChar char="o"/>
            </a:pPr>
            <a:r>
              <a:rPr lang="es-ES" sz="2000" dirty="0"/>
              <a:t>evitando juicios de valor</a:t>
            </a:r>
          </a:p>
          <a:p>
            <a:pPr lvl="1">
              <a:buFont typeface="Courier New" pitchFamily="49" charset="0"/>
              <a:buChar char="o"/>
            </a:pPr>
            <a:r>
              <a:rPr lang="es-ES" sz="2000" dirty="0"/>
              <a:t>evitando manifestaciones externas de discrepancia, censura o condena</a:t>
            </a:r>
          </a:p>
          <a:p>
            <a:pPr lvl="1">
              <a:buFont typeface="Courier New" pitchFamily="49" charset="0"/>
              <a:buChar char="o"/>
            </a:pPr>
            <a:r>
              <a:rPr lang="es-ES" sz="2000" dirty="0"/>
              <a:t>respondiendo con coherencia: sintonía afectiva.</a:t>
            </a:r>
          </a:p>
          <a:p>
            <a:pPr>
              <a:buFont typeface="Wingdings" pitchFamily="2" charset="2"/>
              <a:buChar char="Ø"/>
            </a:pPr>
            <a:r>
              <a:rPr lang="es-ES" sz="2000" b="1" dirty="0"/>
              <a:t>Mostrar sensibilidad y receptibilidad </a:t>
            </a:r>
            <a:r>
              <a:rPr lang="es-ES" sz="2000" dirty="0"/>
              <a:t>hacia sentimientos e ideas.</a:t>
            </a:r>
          </a:p>
          <a:p>
            <a:pPr>
              <a:buFont typeface="Wingdings" pitchFamily="2" charset="2"/>
              <a:buChar char="Ø"/>
            </a:pPr>
            <a:r>
              <a:rPr lang="es-ES" sz="2000" b="1" dirty="0"/>
              <a:t>Ponerse en el lugar de la mujer: empatía.</a:t>
            </a:r>
          </a:p>
          <a:p>
            <a:pPr>
              <a:buFont typeface="Wingdings" pitchFamily="2" charset="2"/>
              <a:buChar char="Ø"/>
            </a:pPr>
            <a:r>
              <a:rPr lang="es-ES" sz="2000" b="1" dirty="0"/>
              <a:t>Respetar su ritmo.</a:t>
            </a:r>
          </a:p>
          <a:p>
            <a:pPr>
              <a:buFont typeface="Wingdings" pitchFamily="2" charset="2"/>
              <a:buChar char="Ø"/>
            </a:pPr>
            <a:r>
              <a:rPr lang="es-ES" sz="2000" b="1" dirty="0"/>
              <a:t>Determinar claramente el uso que va a hacerse de la información: </a:t>
            </a:r>
            <a:r>
              <a:rPr lang="es-ES" sz="2000" dirty="0"/>
              <a:t>confidencialidad, acceso a la información compartida, con qué fin, …</a:t>
            </a:r>
          </a:p>
          <a:p>
            <a:pPr>
              <a:buFont typeface="Wingdings" pitchFamily="2" charset="2"/>
              <a:buChar char="Ø"/>
            </a:pPr>
            <a:r>
              <a:rPr lang="es-ES" sz="2000" dirty="0"/>
              <a:t>Hacerla consciente del</a:t>
            </a:r>
            <a:r>
              <a:rPr lang="es-ES" sz="2000" b="1" dirty="0"/>
              <a:t> protagonismo insustituible que le corresponde </a:t>
            </a:r>
            <a:r>
              <a:rPr lang="es-ES" sz="2000" dirty="0"/>
              <a:t>en la solución de su problema.</a:t>
            </a:r>
            <a:endParaRPr lang="es-ES" sz="2000" b="1" dirty="0"/>
          </a:p>
          <a:p>
            <a:pPr lvl="1">
              <a:buFont typeface="Courier New" pitchFamily="49" charset="0"/>
              <a:buChar char="o"/>
            </a:pPr>
            <a:endParaRPr lang="es-ES" dirty="0"/>
          </a:p>
          <a:p>
            <a:endParaRPr lang="es-ES" b="1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E4755CC-7276-4E58-A58B-B03847BBFB5B}" type="slidenum">
              <a:rPr lang="es-ES" altLang="es-ES" smtClean="0"/>
              <a:pPr>
                <a:defRPr/>
              </a:pPr>
              <a:t>10</a:t>
            </a:fld>
            <a:endParaRPr lang="es-ES" altLang="es-ES"/>
          </a:p>
        </p:txBody>
      </p:sp>
    </p:spTree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2800" dirty="0"/>
              <a:t>¿Cómo mejorar la comunicación?</a:t>
            </a:r>
            <a:r>
              <a:rPr lang="es-ES" sz="2000" dirty="0"/>
              <a:t> 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s-ES" dirty="0"/>
          </a:p>
          <a:p>
            <a:pPr algn="ctr">
              <a:buNone/>
            </a:pPr>
            <a:r>
              <a:rPr lang="es-ES" sz="5400" dirty="0"/>
              <a:t>“El resultado de la comunicación no es lo que dice el emisor/a, sino lo que entiende el receptor/a”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E4755CC-7276-4E58-A58B-B03847BBFB5B}" type="slidenum">
              <a:rPr lang="es-ES" altLang="es-ES" smtClean="0"/>
              <a:pPr>
                <a:defRPr/>
              </a:pPr>
              <a:t>11</a:t>
            </a:fld>
            <a:endParaRPr lang="es-ES" altLang="es-ES"/>
          </a:p>
        </p:txBody>
      </p:sp>
    </p:spTree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2250" dirty="0"/>
              <a:t>Esquema transaccional de la personalidad </a:t>
            </a:r>
            <a:r>
              <a:rPr lang="es-ES" sz="1000" dirty="0"/>
              <a:t>(E. BERNE)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 bwMode="auto">
          <a:xfrm>
            <a:off x="3692106" y="1052421"/>
            <a:ext cx="1449238" cy="1431987"/>
          </a:xfrm>
          <a:prstGeom prst="ellips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>
              <a:buNone/>
            </a:pPr>
            <a:r>
              <a:rPr lang="es-ES" sz="6000" dirty="0"/>
              <a:t>P</a:t>
            </a:r>
          </a:p>
        </p:txBody>
      </p:sp>
      <p:sp>
        <p:nvSpPr>
          <p:cNvPr id="6" name="3 Marcador de contenido"/>
          <p:cNvSpPr txBox="1">
            <a:spLocks/>
          </p:cNvSpPr>
          <p:nvPr/>
        </p:nvSpPr>
        <p:spPr bwMode="auto">
          <a:xfrm>
            <a:off x="3680605" y="2490157"/>
            <a:ext cx="1449238" cy="1431987"/>
          </a:xfrm>
          <a:prstGeom prst="ellips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SzPct val="75000"/>
              <a:buFont typeface="Wingdings" pitchFamily="2" charset="2"/>
              <a:buNone/>
              <a:tabLst/>
              <a:defRPr/>
            </a:pPr>
            <a:r>
              <a:rPr kumimoji="1" lang="es-ES" sz="6000" kern="0" dirty="0">
                <a:solidFill>
                  <a:srgbClr val="6024A6"/>
                </a:solidFill>
                <a:latin typeface="Calibri" pitchFamily="34" charset="0"/>
                <a:ea typeface="+mn-ea"/>
              </a:rPr>
              <a:t>A</a:t>
            </a:r>
            <a:endParaRPr kumimoji="1" lang="es-ES" sz="6000" b="0" i="0" u="none" strike="noStrike" kern="0" cap="none" spc="0" normalizeH="0" baseline="0" noProof="0" dirty="0">
              <a:ln>
                <a:noFill/>
              </a:ln>
              <a:solidFill>
                <a:srgbClr val="6024A6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7" name="3 Marcador de contenido"/>
          <p:cNvSpPr txBox="1">
            <a:spLocks/>
          </p:cNvSpPr>
          <p:nvPr/>
        </p:nvSpPr>
        <p:spPr bwMode="auto">
          <a:xfrm>
            <a:off x="3674853" y="3933643"/>
            <a:ext cx="1449238" cy="1431987"/>
          </a:xfrm>
          <a:prstGeom prst="ellips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SzPct val="75000"/>
              <a:buFont typeface="Wingdings" pitchFamily="2" charset="2"/>
              <a:buNone/>
              <a:tabLst/>
              <a:defRPr/>
            </a:pPr>
            <a:r>
              <a:rPr kumimoji="1" lang="es-ES" sz="6000" kern="0" dirty="0">
                <a:solidFill>
                  <a:srgbClr val="6024A6"/>
                </a:solidFill>
                <a:latin typeface="Calibri" pitchFamily="34" charset="0"/>
                <a:ea typeface="+mn-ea"/>
              </a:rPr>
              <a:t>N</a:t>
            </a:r>
            <a:endParaRPr kumimoji="1" lang="es-ES" sz="6000" b="0" i="0" u="none" strike="noStrike" kern="0" cap="none" spc="0" normalizeH="0" baseline="0" noProof="0" dirty="0">
              <a:ln>
                <a:noFill/>
              </a:ln>
              <a:solidFill>
                <a:srgbClr val="6024A6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E4755CC-7276-4E58-A58B-B03847BBFB5B}" type="slidenum">
              <a:rPr lang="es-ES" altLang="es-ES" smtClean="0"/>
              <a:pPr>
                <a:defRPr/>
              </a:pPr>
              <a:t>12</a:t>
            </a:fld>
            <a:endParaRPr lang="es-ES" altLang="es-ES"/>
          </a:p>
        </p:txBody>
      </p:sp>
    </p:spTree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2250" dirty="0"/>
              <a:t>Comunicación Transaccional </a:t>
            </a:r>
            <a:r>
              <a:rPr lang="es-ES" sz="1000" dirty="0"/>
              <a:t>(E. BERNE)</a:t>
            </a:r>
            <a:endParaRPr lang="es-ES" sz="2550" dirty="0"/>
          </a:p>
        </p:txBody>
      </p:sp>
      <p:sp>
        <p:nvSpPr>
          <p:cNvPr id="4" name="3 Elipse"/>
          <p:cNvSpPr/>
          <p:nvPr/>
        </p:nvSpPr>
        <p:spPr bwMode="auto">
          <a:xfrm>
            <a:off x="1958196" y="1453551"/>
            <a:ext cx="1457864" cy="1358660"/>
          </a:xfrm>
          <a:prstGeom prst="ellips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449263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es-ES" sz="16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8196" y="2812211"/>
            <a:ext cx="1457864" cy="13802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8735" y="4192438"/>
            <a:ext cx="1457325" cy="138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3731" y="1453551"/>
            <a:ext cx="1457325" cy="138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2741" y="2808138"/>
            <a:ext cx="1457325" cy="138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2741" y="4192438"/>
            <a:ext cx="1457325" cy="138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2368217" y="1671877"/>
            <a:ext cx="637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/>
              <a:t>PC-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2369835" y="2092535"/>
            <a:ext cx="5564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/>
              <a:t>PN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2389516" y="3260785"/>
            <a:ext cx="5089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/>
              <a:t>A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273867" y="4321834"/>
            <a:ext cx="7483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/>
              <a:t>NAS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149057" y="4684533"/>
            <a:ext cx="8569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/>
              <a:t>NAR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2375223" y="5062448"/>
            <a:ext cx="5132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dirty="0"/>
              <a:t>NL</a:t>
            </a:r>
          </a:p>
        </p:txBody>
      </p:sp>
      <p:sp>
        <p:nvSpPr>
          <p:cNvPr id="19" name="18 CuadroTexto"/>
          <p:cNvSpPr txBox="1"/>
          <p:nvPr/>
        </p:nvSpPr>
        <p:spPr>
          <a:xfrm>
            <a:off x="5883484" y="1602446"/>
            <a:ext cx="637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/>
              <a:t>PC-</a:t>
            </a:r>
          </a:p>
        </p:txBody>
      </p:sp>
      <p:sp>
        <p:nvSpPr>
          <p:cNvPr id="20" name="19 CuadroTexto"/>
          <p:cNvSpPr txBox="1"/>
          <p:nvPr/>
        </p:nvSpPr>
        <p:spPr>
          <a:xfrm>
            <a:off x="5924191" y="2071987"/>
            <a:ext cx="5564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/>
              <a:t>PN</a:t>
            </a:r>
          </a:p>
        </p:txBody>
      </p:sp>
      <p:sp>
        <p:nvSpPr>
          <p:cNvPr id="21" name="20 CuadroTexto"/>
          <p:cNvSpPr txBox="1"/>
          <p:nvPr/>
        </p:nvSpPr>
        <p:spPr>
          <a:xfrm>
            <a:off x="5971636" y="3240714"/>
            <a:ext cx="5089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/>
              <a:t>A</a:t>
            </a:r>
          </a:p>
        </p:txBody>
      </p:sp>
      <p:sp>
        <p:nvSpPr>
          <p:cNvPr id="22" name="21 CuadroTexto"/>
          <p:cNvSpPr txBox="1"/>
          <p:nvPr/>
        </p:nvSpPr>
        <p:spPr>
          <a:xfrm>
            <a:off x="5883484" y="4274179"/>
            <a:ext cx="7483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/>
              <a:t>NAS</a:t>
            </a:r>
          </a:p>
        </p:txBody>
      </p:sp>
      <p:sp>
        <p:nvSpPr>
          <p:cNvPr id="23" name="22 CuadroTexto"/>
          <p:cNvSpPr txBox="1"/>
          <p:nvPr/>
        </p:nvSpPr>
        <p:spPr>
          <a:xfrm>
            <a:off x="5797626" y="4619146"/>
            <a:ext cx="8569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/>
              <a:t>NAR</a:t>
            </a:r>
          </a:p>
        </p:txBody>
      </p:sp>
      <p:sp>
        <p:nvSpPr>
          <p:cNvPr id="24" name="23 CuadroTexto"/>
          <p:cNvSpPr txBox="1"/>
          <p:nvPr/>
        </p:nvSpPr>
        <p:spPr>
          <a:xfrm>
            <a:off x="5829166" y="5008144"/>
            <a:ext cx="692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/>
              <a:t>NL</a:t>
            </a:r>
          </a:p>
        </p:txBody>
      </p:sp>
      <p:cxnSp>
        <p:nvCxnSpPr>
          <p:cNvPr id="13" name="12 Conector recto de flecha"/>
          <p:cNvCxnSpPr>
            <a:endCxn id="22" idx="1"/>
          </p:cNvCxnSpPr>
          <p:nvPr/>
        </p:nvCxnSpPr>
        <p:spPr bwMode="auto">
          <a:xfrm>
            <a:off x="2926239" y="2355011"/>
            <a:ext cx="2957245" cy="2119223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25 Conector recto de flecha"/>
          <p:cNvCxnSpPr>
            <a:endCxn id="21" idx="1"/>
          </p:cNvCxnSpPr>
          <p:nvPr/>
        </p:nvCxnSpPr>
        <p:spPr bwMode="auto">
          <a:xfrm>
            <a:off x="2926239" y="3502324"/>
            <a:ext cx="3045397" cy="0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27 Conector recto de flecha"/>
          <p:cNvCxnSpPr/>
          <p:nvPr/>
        </p:nvCxnSpPr>
        <p:spPr bwMode="auto">
          <a:xfrm>
            <a:off x="2926239" y="2355011"/>
            <a:ext cx="3155384" cy="2853188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29 Conector recto de flecha"/>
          <p:cNvCxnSpPr>
            <a:stCxn id="11" idx="3"/>
          </p:cNvCxnSpPr>
          <p:nvPr/>
        </p:nvCxnSpPr>
        <p:spPr bwMode="auto">
          <a:xfrm>
            <a:off x="2888505" y="5262503"/>
            <a:ext cx="3193118" cy="0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24" name="1023 Conector recto de flecha"/>
          <p:cNvCxnSpPr/>
          <p:nvPr/>
        </p:nvCxnSpPr>
        <p:spPr bwMode="auto">
          <a:xfrm flipV="1">
            <a:off x="2926239" y="3631721"/>
            <a:ext cx="3155384" cy="1576478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34" name="1033 Conector curvado"/>
          <p:cNvCxnSpPr/>
          <p:nvPr/>
        </p:nvCxnSpPr>
        <p:spPr bwMode="auto">
          <a:xfrm>
            <a:off x="3006034" y="1871932"/>
            <a:ext cx="959824" cy="420658"/>
          </a:xfrm>
          <a:prstGeom prst="curvedConnector3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38" name="1037 Conector curvado"/>
          <p:cNvCxnSpPr/>
          <p:nvPr/>
        </p:nvCxnSpPr>
        <p:spPr bwMode="auto">
          <a:xfrm flipV="1">
            <a:off x="3022207" y="4192438"/>
            <a:ext cx="678525" cy="329451"/>
          </a:xfrm>
          <a:prstGeom prst="curvedConnector3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40" name="1039 Conector curvado"/>
          <p:cNvCxnSpPr>
            <a:stCxn id="10" idx="3"/>
          </p:cNvCxnSpPr>
          <p:nvPr/>
        </p:nvCxnSpPr>
        <p:spPr bwMode="auto">
          <a:xfrm flipV="1">
            <a:off x="3006034" y="4521889"/>
            <a:ext cx="694698" cy="362699"/>
          </a:xfrm>
          <a:prstGeom prst="curvedConnector3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44" name="1043 CuadroTexto"/>
          <p:cNvSpPr txBox="1"/>
          <p:nvPr/>
        </p:nvSpPr>
        <p:spPr>
          <a:xfrm>
            <a:off x="1052422" y="1675684"/>
            <a:ext cx="35368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>
                <a:solidFill>
                  <a:schemeClr val="tx1"/>
                </a:solidFill>
              </a:rPr>
              <a:t>PROFESIONAL</a:t>
            </a:r>
          </a:p>
        </p:txBody>
      </p:sp>
      <p:sp>
        <p:nvSpPr>
          <p:cNvPr id="1045" name="1044 CuadroTexto"/>
          <p:cNvSpPr txBox="1"/>
          <p:nvPr/>
        </p:nvSpPr>
        <p:spPr>
          <a:xfrm>
            <a:off x="7690448" y="1278125"/>
            <a:ext cx="379563" cy="42986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>
                <a:solidFill>
                  <a:schemeClr val="tx1"/>
                </a:solidFill>
              </a:rPr>
              <a:t>MU</a:t>
            </a:r>
          </a:p>
          <a:p>
            <a:pPr algn="ctr"/>
            <a:r>
              <a:rPr lang="es-ES" sz="2000" dirty="0">
                <a:solidFill>
                  <a:schemeClr val="tx1"/>
                </a:solidFill>
              </a:rPr>
              <a:t>J</a:t>
            </a:r>
          </a:p>
          <a:p>
            <a:pPr algn="ctr"/>
            <a:r>
              <a:rPr lang="es-ES" sz="2000" dirty="0">
                <a:solidFill>
                  <a:schemeClr val="tx1"/>
                </a:solidFill>
              </a:rPr>
              <a:t>ER</a:t>
            </a:r>
          </a:p>
          <a:p>
            <a:pPr algn="ctr"/>
            <a:r>
              <a:rPr lang="es-ES" sz="2000" dirty="0">
                <a:solidFill>
                  <a:schemeClr val="tx1"/>
                </a:solidFill>
              </a:rPr>
              <a:t>   V</a:t>
            </a:r>
          </a:p>
          <a:p>
            <a:pPr algn="ctr"/>
            <a:r>
              <a:rPr lang="es-ES" sz="2000" dirty="0">
                <a:solidFill>
                  <a:schemeClr val="tx1"/>
                </a:solidFill>
              </a:rPr>
              <a:t>ÍCTIMA</a:t>
            </a: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E4755CC-7276-4E58-A58B-B03847BBFB5B}" type="slidenum">
              <a:rPr lang="es-ES" altLang="es-ES" smtClean="0"/>
              <a:pPr>
                <a:defRPr/>
              </a:pPr>
              <a:t>13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634001679"/>
      </p:ext>
    </p:extLst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2500" dirty="0"/>
              <a:t>Ideas para una comunicación correcta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es-ES" sz="2800" dirty="0">
                <a:latin typeface="Berlin Sans FB Demi" pitchFamily="34" charset="0"/>
              </a:rPr>
              <a:t>Organizar el mensaje (las ideas) antes de hablar.</a:t>
            </a:r>
          </a:p>
          <a:p>
            <a:pPr>
              <a:buFont typeface="Wingdings" pitchFamily="2" charset="2"/>
              <a:buChar char="ü"/>
            </a:pPr>
            <a:r>
              <a:rPr lang="es-ES" sz="2800" dirty="0">
                <a:latin typeface="Berlin Sans FB Demi" pitchFamily="34" charset="0"/>
              </a:rPr>
              <a:t>Modular la forma y el tono.</a:t>
            </a:r>
          </a:p>
          <a:p>
            <a:pPr>
              <a:buFont typeface="Wingdings" pitchFamily="2" charset="2"/>
              <a:buChar char="ü"/>
            </a:pPr>
            <a:r>
              <a:rPr lang="es-ES" sz="2800" dirty="0">
                <a:latin typeface="Berlin Sans FB Demi" pitchFamily="34" charset="0"/>
              </a:rPr>
              <a:t>Asegurarse de una correcta recepción e interpretación de la información.</a:t>
            </a:r>
          </a:p>
          <a:p>
            <a:pPr>
              <a:buFont typeface="Wingdings" pitchFamily="2" charset="2"/>
              <a:buChar char="ü"/>
            </a:pPr>
            <a:r>
              <a:rPr lang="es-ES" sz="2800" dirty="0">
                <a:latin typeface="Berlin Sans FB Demi" pitchFamily="34" charset="0"/>
              </a:rPr>
              <a:t>Tener en cuenta los intereses de la interlocutora.</a:t>
            </a:r>
          </a:p>
          <a:p>
            <a:pPr>
              <a:buFont typeface="Wingdings" pitchFamily="2" charset="2"/>
              <a:buChar char="ü"/>
            </a:pPr>
            <a:r>
              <a:rPr lang="es-ES" sz="2800" dirty="0">
                <a:latin typeface="Berlin Sans FB Demi" pitchFamily="34" charset="0"/>
              </a:rPr>
              <a:t>Mantener coherencia entre la conducta (lenguaje no verbal) y el mensaje.</a:t>
            </a:r>
          </a:p>
          <a:p>
            <a:pPr>
              <a:buFont typeface="Wingdings" pitchFamily="2" charset="2"/>
              <a:buChar char="ü"/>
            </a:pPr>
            <a:r>
              <a:rPr lang="es-ES" sz="2800" dirty="0">
                <a:latin typeface="Berlin Sans FB Demi" pitchFamily="34" charset="0"/>
              </a:rPr>
              <a:t>Asegurarse tanto de comprender como de ser comprendido.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E4755CC-7276-4E58-A58B-B03847BBFB5B}" type="slidenum">
              <a:rPr lang="es-ES" altLang="es-ES" smtClean="0"/>
              <a:pPr>
                <a:defRPr/>
              </a:pPr>
              <a:t>14</a:t>
            </a:fld>
            <a:endParaRPr lang="es-ES" altLang="es-ES"/>
          </a:p>
        </p:txBody>
      </p:sp>
    </p:spTree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000" dirty="0">
                <a:solidFill>
                  <a:srgbClr val="660033"/>
                </a:solidFill>
              </a:rPr>
              <a:t>Técnicas básicas</a:t>
            </a:r>
            <a:r>
              <a:rPr kumimoji="1" lang="es-ES" sz="3000" dirty="0">
                <a:solidFill>
                  <a:srgbClr val="660033"/>
                </a:solidFill>
                <a:ea typeface="+mn-ea"/>
                <a:cs typeface="+mn-cs"/>
              </a:rPr>
              <a:t> de RECEPCIÓN</a:t>
            </a:r>
            <a:endParaRPr lang="es-ES" sz="3000" dirty="0">
              <a:solidFill>
                <a:srgbClr val="660033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s-ES" sz="2800" b="1" dirty="0">
                <a:solidFill>
                  <a:srgbClr val="660033"/>
                </a:solidFill>
              </a:rPr>
              <a:t>Escucha activa </a:t>
            </a:r>
            <a:r>
              <a:rPr lang="es-ES" sz="2400" dirty="0">
                <a:solidFill>
                  <a:srgbClr val="660033"/>
                </a:solidFill>
              </a:rPr>
              <a:t>(“te estoy escuchando, estoy presente para </a:t>
            </a:r>
            <a:r>
              <a:rPr lang="es-ES" sz="2400" dirty="0" err="1">
                <a:solidFill>
                  <a:srgbClr val="660033"/>
                </a:solidFill>
              </a:rPr>
              <a:t>tí</a:t>
            </a:r>
            <a:r>
              <a:rPr lang="es-ES" sz="2400" dirty="0">
                <a:solidFill>
                  <a:srgbClr val="660033"/>
                </a:solidFill>
              </a:rPr>
              <a:t>”)</a:t>
            </a:r>
          </a:p>
          <a:p>
            <a:pPr>
              <a:buFont typeface="Wingdings" pitchFamily="2" charset="2"/>
              <a:buChar char="v"/>
            </a:pPr>
            <a:r>
              <a:rPr lang="es-ES" sz="2800" b="1" dirty="0">
                <a:solidFill>
                  <a:srgbClr val="660033"/>
                </a:solidFill>
              </a:rPr>
              <a:t>Profesional     =    “artista de la pregunta”  </a:t>
            </a:r>
          </a:p>
          <a:p>
            <a:pPr lvl="1">
              <a:buFont typeface="Courier New" pitchFamily="49" charset="0"/>
              <a:buChar char="o"/>
            </a:pPr>
            <a:r>
              <a:rPr lang="es-ES" sz="2400" dirty="0">
                <a:solidFill>
                  <a:srgbClr val="660033"/>
                </a:solidFill>
              </a:rPr>
              <a:t>Preguntas necesarias</a:t>
            </a:r>
          </a:p>
          <a:p>
            <a:pPr lvl="1">
              <a:buFont typeface="Courier New" pitchFamily="49" charset="0"/>
              <a:buChar char="o"/>
            </a:pPr>
            <a:r>
              <a:rPr lang="es-ES" sz="2400" dirty="0">
                <a:solidFill>
                  <a:srgbClr val="660033"/>
                </a:solidFill>
              </a:rPr>
              <a:t>Preguntas </a:t>
            </a:r>
            <a:r>
              <a:rPr lang="es-ES" sz="2400" u="sng" dirty="0">
                <a:solidFill>
                  <a:srgbClr val="660033"/>
                </a:solidFill>
              </a:rPr>
              <a:t>abiertas</a:t>
            </a:r>
            <a:r>
              <a:rPr lang="es-ES" sz="2400" dirty="0">
                <a:solidFill>
                  <a:srgbClr val="660033"/>
                </a:solidFill>
              </a:rPr>
              <a:t> (“¿qué pasó cuando …?”) vs. </a:t>
            </a:r>
            <a:r>
              <a:rPr lang="es-ES" sz="2400" u="sng" dirty="0">
                <a:solidFill>
                  <a:srgbClr val="660033"/>
                </a:solidFill>
              </a:rPr>
              <a:t>cerradas</a:t>
            </a:r>
            <a:r>
              <a:rPr lang="es-ES" sz="2400" dirty="0">
                <a:solidFill>
                  <a:srgbClr val="660033"/>
                </a:solidFill>
              </a:rPr>
              <a:t> (“¿cuántas veces …?”)</a:t>
            </a:r>
          </a:p>
          <a:p>
            <a:pPr lvl="1">
              <a:buFont typeface="Courier New" pitchFamily="49" charset="0"/>
              <a:buChar char="o"/>
            </a:pPr>
            <a:r>
              <a:rPr lang="es-ES" sz="2400" dirty="0">
                <a:solidFill>
                  <a:srgbClr val="660033"/>
                </a:solidFill>
              </a:rPr>
              <a:t>Preguntas </a:t>
            </a:r>
            <a:r>
              <a:rPr lang="es-ES" sz="2400" u="sng" dirty="0">
                <a:solidFill>
                  <a:srgbClr val="660033"/>
                </a:solidFill>
              </a:rPr>
              <a:t>claras</a:t>
            </a:r>
            <a:r>
              <a:rPr lang="es-ES" sz="2400" dirty="0">
                <a:solidFill>
                  <a:srgbClr val="660033"/>
                </a:solidFill>
              </a:rPr>
              <a:t>, </a:t>
            </a:r>
            <a:r>
              <a:rPr lang="es-ES" sz="2400" u="sng" dirty="0">
                <a:solidFill>
                  <a:srgbClr val="660033"/>
                </a:solidFill>
              </a:rPr>
              <a:t>concretas</a:t>
            </a:r>
            <a:r>
              <a:rPr lang="es-ES" sz="2400" dirty="0">
                <a:solidFill>
                  <a:srgbClr val="660033"/>
                </a:solidFill>
              </a:rPr>
              <a:t> y </a:t>
            </a:r>
            <a:r>
              <a:rPr lang="es-ES" sz="2400" u="sng" dirty="0">
                <a:solidFill>
                  <a:srgbClr val="660033"/>
                </a:solidFill>
              </a:rPr>
              <a:t>directas</a:t>
            </a:r>
            <a:r>
              <a:rPr lang="es-ES" sz="2400" dirty="0">
                <a:solidFill>
                  <a:srgbClr val="660033"/>
                </a:solidFill>
              </a:rPr>
              <a:t>.</a:t>
            </a:r>
          </a:p>
          <a:p>
            <a:pPr lvl="1">
              <a:buFont typeface="Courier New" pitchFamily="49" charset="0"/>
              <a:buChar char="o"/>
            </a:pPr>
            <a:r>
              <a:rPr lang="es-ES" sz="2400" dirty="0">
                <a:solidFill>
                  <a:srgbClr val="660033"/>
                </a:solidFill>
              </a:rPr>
              <a:t>Preguntas </a:t>
            </a:r>
            <a:r>
              <a:rPr lang="es-ES" sz="2400" u="sng" dirty="0">
                <a:solidFill>
                  <a:srgbClr val="660033"/>
                </a:solidFill>
              </a:rPr>
              <a:t>no acusatorias </a:t>
            </a:r>
          </a:p>
          <a:p>
            <a:pPr lvl="1">
              <a:buNone/>
            </a:pPr>
            <a:endParaRPr lang="es-ES" sz="800" dirty="0">
              <a:solidFill>
                <a:srgbClr val="660033"/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es-ES" sz="2800" b="1" dirty="0">
                <a:solidFill>
                  <a:srgbClr val="660033"/>
                </a:solidFill>
              </a:rPr>
              <a:t>Observación con atención</a:t>
            </a:r>
            <a:r>
              <a:rPr lang="es-ES" sz="2800" dirty="0">
                <a:solidFill>
                  <a:srgbClr val="660033"/>
                </a:solidFill>
              </a:rPr>
              <a:t> </a:t>
            </a:r>
            <a:r>
              <a:rPr lang="es-ES" sz="2400" dirty="0">
                <a:solidFill>
                  <a:srgbClr val="660033"/>
                </a:solidFill>
              </a:rPr>
              <a:t>(¿qué dice?, ¿cómo lo dice?, ¿qué no dice?, lenguaje no verbal, …)</a:t>
            </a:r>
          </a:p>
          <a:p>
            <a:pPr>
              <a:buFont typeface="Wingdings" pitchFamily="2" charset="2"/>
              <a:buChar char="v"/>
            </a:pPr>
            <a:endParaRPr lang="es-ES" sz="800" dirty="0">
              <a:solidFill>
                <a:srgbClr val="660033"/>
              </a:solidFill>
            </a:endParaRPr>
          </a:p>
          <a:p>
            <a:pPr algn="l">
              <a:buFont typeface="Wingdings" pitchFamily="2" charset="2"/>
              <a:buChar char="v"/>
            </a:pPr>
            <a:r>
              <a:rPr lang="es-ES" sz="2800" b="1" dirty="0">
                <a:solidFill>
                  <a:srgbClr val="660033"/>
                </a:solidFill>
              </a:rPr>
              <a:t>Contacto con tacto </a:t>
            </a:r>
            <a:r>
              <a:rPr lang="es-ES" sz="2400" dirty="0">
                <a:solidFill>
                  <a:srgbClr val="660033"/>
                </a:solidFill>
              </a:rPr>
              <a:t>(autoconocimiento, consciencia)</a:t>
            </a:r>
          </a:p>
          <a:p>
            <a:pPr>
              <a:buFont typeface="Courier New" pitchFamily="49" charset="0"/>
              <a:buChar char="o"/>
            </a:pPr>
            <a:endParaRPr lang="es-ES" sz="2800" b="1" dirty="0">
              <a:solidFill>
                <a:srgbClr val="660033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E4755CC-7276-4E58-A58B-B03847BBFB5B}" type="slidenum">
              <a:rPr lang="es-ES" altLang="es-ES" smtClean="0"/>
              <a:pPr>
                <a:defRPr/>
              </a:pPr>
              <a:t>15</a:t>
            </a:fld>
            <a:endParaRPr lang="es-ES" altLang="es-ES"/>
          </a:p>
        </p:txBody>
      </p:sp>
    </p:spTree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2750" dirty="0">
                <a:solidFill>
                  <a:srgbClr val="660033"/>
                </a:solidFill>
              </a:rPr>
              <a:t>Técnicas básicas de TRANSMISIÓN</a:t>
            </a:r>
            <a:endParaRPr lang="es-ES" sz="2750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223838" y="1487038"/>
          <a:ext cx="8610600" cy="349040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3481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624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3283">
                <a:tc>
                  <a:txBody>
                    <a:bodyPr/>
                    <a:lstStyle/>
                    <a:p>
                      <a:pPr algn="ctr"/>
                      <a:r>
                        <a:rPr lang="es-ES" sz="2300" dirty="0"/>
                        <a:t>No Verbales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3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Verbales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47121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ES" sz="3200" dirty="0"/>
                        <a:t> Postura abierta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ES" sz="3200" baseline="0" dirty="0"/>
                        <a:t> Distancia adecuada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ES" sz="3200" baseline="0" dirty="0"/>
                        <a:t> Coherencia gestual  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ES" sz="3200" baseline="0" dirty="0"/>
                        <a:t> Calidez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ES" sz="3200" baseline="0" dirty="0"/>
                        <a:t> Adecuación 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lang="es-E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ES" sz="3200" dirty="0"/>
                        <a:t> Palabra</a:t>
                      </a:r>
                      <a:r>
                        <a:rPr lang="es-ES" sz="3200" baseline="0" dirty="0"/>
                        <a:t> 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ES" sz="3200" baseline="0" dirty="0"/>
                        <a:t> Tono de voz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ES" sz="3200" baseline="0" dirty="0"/>
                        <a:t> Ritmo</a:t>
                      </a:r>
                      <a:r>
                        <a:rPr lang="es-ES" sz="2600" baseline="0" dirty="0"/>
                        <a:t> </a:t>
                      </a:r>
                      <a:endParaRPr lang="es-ES" sz="2600" dirty="0"/>
                    </a:p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2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E4755CC-7276-4E58-A58B-B03847BBFB5B}" type="slidenum">
              <a:rPr lang="es-ES" altLang="es-ES" smtClean="0"/>
              <a:pPr>
                <a:defRPr/>
              </a:pPr>
              <a:t>16</a:t>
            </a:fld>
            <a:endParaRPr lang="es-ES" altLang="es-ES"/>
          </a:p>
        </p:txBody>
      </p:sp>
    </p:spTree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2250" dirty="0"/>
              <a:t>Facilitadores de la comunicación (relación)</a:t>
            </a:r>
            <a:r>
              <a:rPr lang="es-ES" sz="2900" dirty="0"/>
              <a:t>  </a:t>
            </a: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223838" y="1254124"/>
          <a:ext cx="8610600" cy="433915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3481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624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75391">
                <a:tc>
                  <a:txBody>
                    <a:bodyPr/>
                    <a:lstStyle/>
                    <a:p>
                      <a:pPr algn="ctr"/>
                      <a:r>
                        <a:rPr lang="es-ES" sz="2300" dirty="0"/>
                        <a:t>Verbales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3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No verbales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3762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ES" sz="2600" dirty="0"/>
                        <a:t> Usar vocabulario fácil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ES" sz="2600" baseline="0" dirty="0"/>
                        <a:t> Repetir y aclarar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ES" sz="2600" baseline="0" dirty="0"/>
                        <a:t> Recapitular, resumir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ES" sz="2600" baseline="0" dirty="0"/>
                        <a:t> Responder al mensaje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ES" sz="2600" baseline="0" dirty="0"/>
                        <a:t> Usar refuerzos verbales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ES" sz="2600" baseline="0" dirty="0"/>
                        <a:t> Dar información adecuada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ES" sz="2600" baseline="0" dirty="0"/>
                        <a:t> Respeto, retroalimentación y   comprensión </a:t>
                      </a:r>
                      <a:endParaRPr lang="es-E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ES" sz="2600" dirty="0"/>
                        <a:t> Acomodar</a:t>
                      </a:r>
                      <a:r>
                        <a:rPr lang="es-ES" sz="2600" baseline="0" dirty="0"/>
                        <a:t> </a:t>
                      </a:r>
                      <a:r>
                        <a:rPr lang="es-ES" sz="2600" dirty="0"/>
                        <a:t>el tono verbal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ES" sz="2600" baseline="0" dirty="0"/>
                        <a:t> Mantener contacto visual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ES" sz="2600" baseline="0" dirty="0"/>
                        <a:t> Expresión facial y corporal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ES" sz="2600" baseline="0" dirty="0"/>
                        <a:t> Distancia física adecuada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ES" sz="2600" baseline="0" dirty="0"/>
                        <a:t> Postura corporal distendida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ES" sz="2600" baseline="0" dirty="0"/>
                        <a:t> Tono de voz distendido</a:t>
                      </a:r>
                      <a:endParaRPr lang="es-ES" sz="2600" dirty="0"/>
                    </a:p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2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E4755CC-7276-4E58-A58B-B03847BBFB5B}" type="slidenum">
              <a:rPr lang="es-ES" altLang="es-ES" smtClean="0"/>
              <a:pPr>
                <a:defRPr/>
              </a:pPr>
              <a:t>17</a:t>
            </a:fld>
            <a:endParaRPr lang="es-ES" altLang="es-ES"/>
          </a:p>
        </p:txBody>
      </p:sp>
    </p:spTree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2300" dirty="0"/>
              <a:t>Limitadores de la comunicación (relación)</a:t>
            </a: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1944175"/>
              </p:ext>
            </p:extLst>
          </p:nvPr>
        </p:nvGraphicFramePr>
        <p:xfrm>
          <a:off x="223838" y="1254125"/>
          <a:ext cx="8610600" cy="53797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4075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030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2300" dirty="0"/>
                        <a:t>Verbales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300" dirty="0"/>
                        <a:t>No verbales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ES" sz="2600" dirty="0"/>
                        <a:t> </a:t>
                      </a:r>
                      <a:r>
                        <a:rPr lang="es-ES" sz="2400" dirty="0"/>
                        <a:t>Interrumpir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ES" sz="2600" baseline="0" dirty="0"/>
                        <a:t> </a:t>
                      </a:r>
                      <a:r>
                        <a:rPr lang="es-ES" sz="2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Dar consejos </a:t>
                      </a:r>
                      <a:r>
                        <a:rPr lang="es-ES" sz="1800" baseline="0" dirty="0"/>
                        <a:t>(“Vd. debería…”)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ES" sz="2600" baseline="0" dirty="0"/>
                        <a:t> </a:t>
                      </a:r>
                      <a:r>
                        <a:rPr lang="es-ES" sz="2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Reñir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s-ES" sz="2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Culpar </a:t>
                      </a:r>
                      <a:r>
                        <a:rPr lang="es-ES" sz="18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(“Si Vd. no hubiese…)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s-ES" sz="2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Calmar</a:t>
                      </a:r>
                      <a:r>
                        <a:rPr lang="es-ES" sz="3600" baseline="0" dirty="0"/>
                        <a:t> </a:t>
                      </a:r>
                      <a:r>
                        <a:rPr lang="es-ES" sz="18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(“Cálmese, quizá no sea para tanto”.)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s-ES" sz="2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Cuestionar </a:t>
                      </a:r>
                      <a:r>
                        <a:rPr lang="es-ES" sz="18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(“¿Está segura de que…?”)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s-ES" sz="2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Intelectualizar</a:t>
                      </a:r>
                      <a:r>
                        <a:rPr lang="es-ES" sz="3600" baseline="0" dirty="0"/>
                        <a:t> </a:t>
                      </a:r>
                      <a:r>
                        <a:rPr lang="es-ES" sz="18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(“Según la ley de enjuiciamiento criminal…”)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s-ES" sz="2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Dar por sabido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s-ES" sz="2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Minimizar </a:t>
                      </a:r>
                      <a:r>
                        <a:rPr lang="es-ES" sz="18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(“A lo mejor no es tan grave como Vd. Lo plantea”)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ES" sz="2600" dirty="0"/>
                        <a:t> </a:t>
                      </a:r>
                      <a:r>
                        <a:rPr lang="es-ES" sz="2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No mirar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ES" sz="2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Distancia física excesiva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ES" sz="2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Actitud despectiva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ES" sz="2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Tono demasiado alto o bajo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ES" sz="2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Expresión facial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ES" sz="2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Actuar con prisa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2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E4755CC-7276-4E58-A58B-B03847BBFB5B}" type="slidenum">
              <a:rPr lang="es-ES" altLang="es-ES" smtClean="0"/>
              <a:pPr>
                <a:defRPr/>
              </a:pPr>
              <a:t>18</a:t>
            </a:fld>
            <a:endParaRPr lang="es-ES" altLang="es-ES"/>
          </a:p>
        </p:txBody>
      </p:sp>
    </p:spTree>
  </p:cSld>
  <p:clrMapOvr>
    <a:masterClrMapping/>
  </p:clrMapOvr>
  <p:transition spd="med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kumimoji="1" lang="es-ES" sz="3200" b="0" dirty="0">
                <a:solidFill>
                  <a:srgbClr val="6024A6"/>
                </a:solidFill>
                <a:latin typeface="Constantia" pitchFamily="18" charset="0"/>
              </a:rPr>
              <a:t>La entrevista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s-ES" sz="2400" dirty="0">
                <a:latin typeface="Constantia" pitchFamily="18" charset="0"/>
              </a:rPr>
              <a:t>La relación de ayuda debe ser promovida por el profesional.</a:t>
            </a:r>
          </a:p>
          <a:p>
            <a:pPr algn="ctr">
              <a:buNone/>
            </a:pPr>
            <a:r>
              <a:rPr lang="es-ES" sz="2400" dirty="0">
                <a:latin typeface="Constantia" pitchFamily="18" charset="0"/>
              </a:rPr>
              <a:t>Acogida cálida y atenta, buena disposición para acoger a la víctima              relación empática necesaria.</a:t>
            </a:r>
          </a:p>
          <a:p>
            <a:pPr>
              <a:buNone/>
            </a:pPr>
            <a:endParaRPr lang="es-ES" sz="2400" dirty="0">
              <a:latin typeface="Constantia" pitchFamily="18" charset="0"/>
            </a:endParaRPr>
          </a:p>
          <a:p>
            <a:pPr algn="ctr">
              <a:buNone/>
            </a:pPr>
            <a:r>
              <a:rPr lang="es-ES" sz="2400" b="1" dirty="0">
                <a:latin typeface="Constantia" pitchFamily="18" charset="0"/>
              </a:rPr>
              <a:t>Primero</a:t>
            </a:r>
            <a:r>
              <a:rPr lang="es-ES" sz="2400" dirty="0">
                <a:latin typeface="Constantia" pitchFamily="18" charset="0"/>
              </a:rPr>
              <a:t>, saber quién es y en qué situación se encuentra ahora. </a:t>
            </a:r>
          </a:p>
          <a:p>
            <a:pPr>
              <a:buNone/>
            </a:pPr>
            <a:endParaRPr lang="es-ES" sz="2400" dirty="0">
              <a:latin typeface="Constantia" pitchFamily="18" charset="0"/>
            </a:endParaRPr>
          </a:p>
          <a:p>
            <a:pPr algn="ctr">
              <a:buNone/>
            </a:pPr>
            <a:r>
              <a:rPr lang="es-ES" sz="2400" b="1" dirty="0">
                <a:latin typeface="Constantia" pitchFamily="18" charset="0"/>
              </a:rPr>
              <a:t>Después</a:t>
            </a:r>
            <a:r>
              <a:rPr lang="es-ES" sz="2400" dirty="0">
                <a:latin typeface="Constantia" pitchFamily="18" charset="0"/>
              </a:rPr>
              <a:t>, saber cuál es su demanda y dar respuesta.</a:t>
            </a:r>
          </a:p>
        </p:txBody>
      </p:sp>
      <p:sp>
        <p:nvSpPr>
          <p:cNvPr id="4" name="3 Flecha a la derecha con muesca"/>
          <p:cNvSpPr/>
          <p:nvPr/>
        </p:nvSpPr>
        <p:spPr bwMode="auto">
          <a:xfrm>
            <a:off x="2924099" y="2200998"/>
            <a:ext cx="771896" cy="261256"/>
          </a:xfrm>
          <a:prstGeom prst="notchedRightArrow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449263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es-ES" sz="16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E4755CC-7276-4E58-A58B-B03847BBFB5B}" type="slidenum">
              <a:rPr lang="es-ES" altLang="es-ES" smtClean="0"/>
              <a:pPr>
                <a:defRPr/>
              </a:pPr>
              <a:t>19</a:t>
            </a:fld>
            <a:endParaRPr lang="es-ES" altLang="es-ES"/>
          </a:p>
        </p:txBody>
      </p:sp>
    </p:spTree>
  </p:cSld>
  <p:clrMapOvr>
    <a:masterClrMapping/>
  </p:clrMapOvr>
  <p:transition spd="med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sz="2400" b="0" dirty="0"/>
              <a:t>A tener en cuenta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Wingdings" pitchFamily="2" charset="2"/>
              <a:buChar char="Ø"/>
            </a:pPr>
            <a:r>
              <a:rPr lang="es-ES" sz="3200" dirty="0">
                <a:latin typeface="Constantia" pitchFamily="18" charset="0"/>
              </a:rPr>
              <a:t>Lugar adecuadamente acondicionado.</a:t>
            </a:r>
          </a:p>
          <a:p>
            <a:pPr algn="ctr">
              <a:buFont typeface="Wingdings" pitchFamily="2" charset="2"/>
              <a:buChar char="Ø"/>
            </a:pPr>
            <a:r>
              <a:rPr lang="es-ES" sz="3200" dirty="0">
                <a:latin typeface="Constantia" pitchFamily="18" charset="0"/>
              </a:rPr>
              <a:t>Marco temporal.</a:t>
            </a:r>
          </a:p>
          <a:p>
            <a:pPr algn="ctr">
              <a:buFont typeface="Wingdings" pitchFamily="2" charset="2"/>
              <a:buChar char="Ø"/>
            </a:pPr>
            <a:r>
              <a:rPr lang="es-ES" sz="3200" dirty="0">
                <a:latin typeface="Constantia" pitchFamily="18" charset="0"/>
              </a:rPr>
              <a:t>Propósito.</a:t>
            </a:r>
          </a:p>
          <a:p>
            <a:pPr algn="ctr">
              <a:buFont typeface="Wingdings" pitchFamily="2" charset="2"/>
              <a:buChar char="Ø"/>
            </a:pPr>
            <a:r>
              <a:rPr lang="es-ES" sz="3200" dirty="0">
                <a:latin typeface="Constantia" pitchFamily="18" charset="0"/>
              </a:rPr>
              <a:t>Adaptación de las distintas estrategias profesionales.</a:t>
            </a:r>
          </a:p>
          <a:p>
            <a:pPr algn="ctr">
              <a:buFont typeface="Wingdings" pitchFamily="2" charset="2"/>
              <a:buChar char="Ø"/>
            </a:pPr>
            <a:r>
              <a:rPr lang="es-ES" sz="3200" dirty="0" err="1">
                <a:latin typeface="Constantia" pitchFamily="18" charset="0"/>
              </a:rPr>
              <a:t>Sintesis</a:t>
            </a:r>
            <a:r>
              <a:rPr lang="es-ES" sz="3200" dirty="0">
                <a:latin typeface="Constantia" pitchFamily="18" charset="0"/>
              </a:rPr>
              <a:t> y conclusión</a:t>
            </a:r>
          </a:p>
          <a:p>
            <a:pPr algn="ctr">
              <a:buFont typeface="Wingdings" pitchFamily="2" charset="2"/>
              <a:buChar char="Ø"/>
            </a:pPr>
            <a:endParaRPr lang="es-ES" sz="2800" dirty="0">
              <a:latin typeface="Constantia" pitchFamily="18" charset="0"/>
            </a:endParaRPr>
          </a:p>
          <a:p>
            <a:pPr>
              <a:buFont typeface="Wingdings" pitchFamily="2" charset="2"/>
              <a:buChar char="Ø"/>
            </a:pPr>
            <a:endParaRPr lang="es-ES" dirty="0"/>
          </a:p>
          <a:p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E4755CC-7276-4E58-A58B-B03847BBFB5B}" type="slidenum">
              <a:rPr lang="es-ES" altLang="es-ES" smtClean="0"/>
              <a:pPr>
                <a:defRPr/>
              </a:pPr>
              <a:t>20</a:t>
            </a:fld>
            <a:endParaRPr lang="es-ES" altLang="es-ES"/>
          </a:p>
        </p:txBody>
      </p:sp>
    </p:spTree>
  </p:cSld>
  <p:clrMapOvr>
    <a:masterClrMapping/>
  </p:clrMapOvr>
  <p:transition spd="med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dirty="0"/>
              <a:t>Fases de la entrevista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s-ES" b="1" dirty="0"/>
              <a:t>Fase de recepción </a:t>
            </a:r>
            <a:r>
              <a:rPr lang="es-ES" dirty="0"/>
              <a:t>o de acogida. Crear clima de confianza: mayor nerviosismo de la mujer por encuentro con lo desconocido. </a:t>
            </a:r>
          </a:p>
          <a:p>
            <a:pPr>
              <a:buNone/>
            </a:pPr>
            <a:endParaRPr lang="es-ES" dirty="0"/>
          </a:p>
          <a:p>
            <a:pPr>
              <a:buFont typeface="Wingdings" pitchFamily="2" charset="2"/>
              <a:buChar char="q"/>
            </a:pPr>
            <a:r>
              <a:rPr lang="es-ES" b="1" dirty="0"/>
              <a:t>Fase de exploración</a:t>
            </a:r>
            <a:r>
              <a:rPr lang="es-ES" dirty="0"/>
              <a:t>: averiguación del motivo de la consulta. La mujer debe sentirse muy escuchada y comprendida.</a:t>
            </a:r>
          </a:p>
          <a:p>
            <a:pPr>
              <a:buNone/>
            </a:pPr>
            <a:endParaRPr lang="es-ES" dirty="0"/>
          </a:p>
          <a:p>
            <a:pPr>
              <a:buFont typeface="Wingdings" pitchFamily="2" charset="2"/>
              <a:buChar char="q"/>
            </a:pPr>
            <a:r>
              <a:rPr lang="es-ES" b="1" dirty="0"/>
              <a:t>Fase de intercambio </a:t>
            </a:r>
            <a:r>
              <a:rPr lang="es-ES" dirty="0"/>
              <a:t>o de clarificación: el profesional orienta, informa, asesora, etc.; la mujer llega a una comprensión de los asuntos que la llevaron a hacer la consulta.</a:t>
            </a:r>
          </a:p>
          <a:p>
            <a:pPr>
              <a:buNone/>
            </a:pPr>
            <a:endParaRPr lang="es-ES" dirty="0"/>
          </a:p>
          <a:p>
            <a:pPr>
              <a:buFont typeface="Wingdings" pitchFamily="2" charset="2"/>
              <a:buChar char="q"/>
            </a:pPr>
            <a:r>
              <a:rPr lang="es-ES" b="1" dirty="0"/>
              <a:t>Fase</a:t>
            </a:r>
            <a:r>
              <a:rPr lang="es-ES" dirty="0"/>
              <a:t> </a:t>
            </a:r>
            <a:r>
              <a:rPr lang="es-ES" b="1" dirty="0"/>
              <a:t>final</a:t>
            </a:r>
            <a:r>
              <a:rPr lang="es-ES" dirty="0"/>
              <a:t> o de despedida: el profesional debe estar receptivo hasta en esta fase y cerrar en un momento “redondo”, ya que las últimas impresiones son muy importantes. El nivel de conexión relacional creado determinará la confianza de la mujer en el profesional; esto tendrá consecuencias en su actitud y en su toma de decisiones.</a:t>
            </a:r>
          </a:p>
          <a:p>
            <a:pPr>
              <a:buFont typeface="Wingdings" pitchFamily="2" charset="2"/>
              <a:buChar char="q"/>
            </a:pPr>
            <a:endParaRPr lang="es-ES" dirty="0"/>
          </a:p>
          <a:p>
            <a:pPr>
              <a:buFont typeface="Wingdings" pitchFamily="2" charset="2"/>
              <a:buChar char="q"/>
            </a:pPr>
            <a:endParaRPr lang="es-ES" dirty="0"/>
          </a:p>
          <a:p>
            <a:pPr>
              <a:buFont typeface="Wingdings" pitchFamily="2" charset="2"/>
              <a:buChar char="q"/>
            </a:pPr>
            <a:endParaRPr lang="es-ES" dirty="0"/>
          </a:p>
          <a:p>
            <a:pPr>
              <a:buFont typeface="Wingdings" pitchFamily="2" charset="2"/>
              <a:buChar char="q"/>
            </a:pP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E4755CC-7276-4E58-A58B-B03847BBFB5B}" type="slidenum">
              <a:rPr lang="es-ES" altLang="es-ES" smtClean="0"/>
              <a:pPr>
                <a:defRPr/>
              </a:pPr>
              <a:t>21</a:t>
            </a:fld>
            <a:endParaRPr lang="es-ES" altLang="es-ES"/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1_Diseño predeterminado">
  <a:themeElements>
    <a:clrScheme name="1_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iseño predeterminado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449263" rtl="0" eaLnBrk="0" fontAlgn="base" latinLnBrk="0" hangingPunct="0">
          <a:lnSpc>
            <a:spcPct val="100000"/>
          </a:lnSpc>
          <a:spcBef>
            <a:spcPts val="40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altLang="es-ES" sz="16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449263" rtl="0" eaLnBrk="0" fontAlgn="base" latinLnBrk="0" hangingPunct="0">
          <a:lnSpc>
            <a:spcPct val="100000"/>
          </a:lnSpc>
          <a:spcBef>
            <a:spcPts val="40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altLang="es-ES" sz="16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iseño predeterminad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redeterminad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iseño predeterminad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29554</TotalTime>
  <Words>1075</Words>
  <Application>Microsoft Office PowerPoint</Application>
  <PresentationFormat>Presentación en pantalla (4:3)</PresentationFormat>
  <Paragraphs>229</Paragraphs>
  <Slides>21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33" baseType="lpstr">
      <vt:lpstr>Arial Unicode MS</vt:lpstr>
      <vt:lpstr>SimSun</vt:lpstr>
      <vt:lpstr>Arial</vt:lpstr>
      <vt:lpstr>Berlin Sans FB Demi</vt:lpstr>
      <vt:lpstr>Bookman Old Style</vt:lpstr>
      <vt:lpstr>Calibri</vt:lpstr>
      <vt:lpstr>Constantia</vt:lpstr>
      <vt:lpstr>Courier New</vt:lpstr>
      <vt:lpstr>MV Boli</vt:lpstr>
      <vt:lpstr>Times New Roman</vt:lpstr>
      <vt:lpstr>Wingdings</vt:lpstr>
      <vt:lpstr>1_Diseño predeterminado</vt:lpstr>
      <vt:lpstr>Presentación de PowerPoint</vt:lpstr>
      <vt:lpstr> “Entender para atender”  </vt:lpstr>
      <vt:lpstr>“Entender para atender”</vt:lpstr>
      <vt:lpstr>Particularidades</vt:lpstr>
      <vt:lpstr>Particularidades</vt:lpstr>
      <vt:lpstr>Mitos y creencias</vt:lpstr>
      <vt:lpstr>Ciclo de la violencia</vt:lpstr>
      <vt:lpstr>Consecuencias en las víctimas </vt:lpstr>
      <vt:lpstr>CONSECUENCIAS EN LAS VÍCTIMAS</vt:lpstr>
      <vt:lpstr>Objetivos relacionales</vt:lpstr>
      <vt:lpstr>¿Cómo mejorar la comunicación? </vt:lpstr>
      <vt:lpstr>Esquema transaccional de la personalidad (E. BERNE)</vt:lpstr>
      <vt:lpstr>Comunicación Transaccional (E. BERNE)</vt:lpstr>
      <vt:lpstr>Ideas para una comunicación correcta</vt:lpstr>
      <vt:lpstr>Técnicas básicas de RECEPCIÓN</vt:lpstr>
      <vt:lpstr>Técnicas básicas de TRANSMISIÓN</vt:lpstr>
      <vt:lpstr>Facilitadores de la comunicación (relación)  </vt:lpstr>
      <vt:lpstr>Limitadores de la comunicación (relación)</vt:lpstr>
      <vt:lpstr>La entrevista</vt:lpstr>
      <vt:lpstr>A tener en cuenta</vt:lpstr>
      <vt:lpstr>Fases de la entrevista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Nuevo modelo de atención residencial para personas mayores</dc:title>
  <dc:creator>Gerencia de Servicios Sociales</dc:creator>
  <cp:lastModifiedBy>usuario</cp:lastModifiedBy>
  <cp:revision>1838</cp:revision>
  <cp:lastPrinted>2016-08-03T11:08:54Z</cp:lastPrinted>
  <dcterms:created xsi:type="dcterms:W3CDTF">2010-07-13T11:06:55Z</dcterms:created>
  <dcterms:modified xsi:type="dcterms:W3CDTF">2016-12-07T11:22:06Z</dcterms:modified>
</cp:coreProperties>
</file>